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3"/>
  </p:notesMasterIdLst>
  <p:sldIdLst>
    <p:sldId id="435" r:id="rId2"/>
    <p:sldId id="433" r:id="rId3"/>
    <p:sldId id="440" r:id="rId4"/>
    <p:sldId id="265" r:id="rId5"/>
    <p:sldId id="266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96" r:id="rId16"/>
    <p:sldId id="297" r:id="rId17"/>
    <p:sldId id="298" r:id="rId18"/>
    <p:sldId id="423" r:id="rId19"/>
    <p:sldId id="424" r:id="rId20"/>
    <p:sldId id="425" r:id="rId21"/>
    <p:sldId id="426" r:id="rId22"/>
    <p:sldId id="299" r:id="rId23"/>
    <p:sldId id="354" r:id="rId24"/>
    <p:sldId id="355" r:id="rId25"/>
    <p:sldId id="300" r:id="rId26"/>
    <p:sldId id="427" r:id="rId27"/>
    <p:sldId id="428" r:id="rId28"/>
    <p:sldId id="429" r:id="rId29"/>
    <p:sldId id="430" r:id="rId30"/>
    <p:sldId id="431" r:id="rId31"/>
    <p:sldId id="301" r:id="rId32"/>
    <p:sldId id="302" r:id="rId33"/>
    <p:sldId id="351" r:id="rId34"/>
    <p:sldId id="352" r:id="rId35"/>
    <p:sldId id="303" r:id="rId36"/>
    <p:sldId id="344" r:id="rId37"/>
    <p:sldId id="345" r:id="rId38"/>
    <p:sldId id="346" r:id="rId39"/>
    <p:sldId id="347" r:id="rId40"/>
    <p:sldId id="304" r:id="rId41"/>
    <p:sldId id="305" r:id="rId42"/>
    <p:sldId id="432" r:id="rId43"/>
    <p:sldId id="257" r:id="rId44"/>
    <p:sldId id="306" r:id="rId45"/>
    <p:sldId id="353" r:id="rId46"/>
    <p:sldId id="307" r:id="rId47"/>
    <p:sldId id="308" r:id="rId48"/>
    <p:sldId id="434" r:id="rId49"/>
    <p:sldId id="309" r:id="rId50"/>
    <p:sldId id="348" r:id="rId51"/>
    <p:sldId id="349" r:id="rId52"/>
    <p:sldId id="350" r:id="rId53"/>
    <p:sldId id="310" r:id="rId54"/>
    <p:sldId id="311" r:id="rId55"/>
    <p:sldId id="359" r:id="rId56"/>
    <p:sldId id="360" r:id="rId57"/>
    <p:sldId id="441" r:id="rId58"/>
    <p:sldId id="442" r:id="rId59"/>
    <p:sldId id="356" r:id="rId60"/>
    <p:sldId id="357" r:id="rId61"/>
    <p:sldId id="358" r:id="rId62"/>
    <p:sldId id="367" r:id="rId63"/>
    <p:sldId id="368" r:id="rId64"/>
    <p:sldId id="369" r:id="rId65"/>
    <p:sldId id="370" r:id="rId66"/>
    <p:sldId id="371" r:id="rId67"/>
    <p:sldId id="372" r:id="rId68"/>
    <p:sldId id="373" r:id="rId69"/>
    <p:sldId id="374" r:id="rId70"/>
    <p:sldId id="375" r:id="rId71"/>
    <p:sldId id="376" r:id="rId72"/>
    <p:sldId id="377" r:id="rId73"/>
    <p:sldId id="378" r:id="rId74"/>
    <p:sldId id="379" r:id="rId75"/>
    <p:sldId id="380" r:id="rId76"/>
    <p:sldId id="381" r:id="rId77"/>
    <p:sldId id="382" r:id="rId78"/>
    <p:sldId id="383" r:id="rId79"/>
    <p:sldId id="384" r:id="rId80"/>
    <p:sldId id="385" r:id="rId81"/>
    <p:sldId id="386" r:id="rId82"/>
    <p:sldId id="387" r:id="rId83"/>
    <p:sldId id="388" r:id="rId84"/>
    <p:sldId id="389" r:id="rId85"/>
    <p:sldId id="390" r:id="rId86"/>
    <p:sldId id="391" r:id="rId87"/>
    <p:sldId id="392" r:id="rId88"/>
    <p:sldId id="393" r:id="rId89"/>
    <p:sldId id="394" r:id="rId90"/>
    <p:sldId id="395" r:id="rId91"/>
    <p:sldId id="396" r:id="rId92"/>
    <p:sldId id="397" r:id="rId93"/>
    <p:sldId id="398" r:id="rId94"/>
    <p:sldId id="399" r:id="rId95"/>
    <p:sldId id="400" r:id="rId96"/>
    <p:sldId id="401" r:id="rId97"/>
    <p:sldId id="402" r:id="rId98"/>
    <p:sldId id="403" r:id="rId99"/>
    <p:sldId id="404" r:id="rId100"/>
    <p:sldId id="405" r:id="rId101"/>
    <p:sldId id="406" r:id="rId102"/>
    <p:sldId id="407" r:id="rId103"/>
    <p:sldId id="408" r:id="rId104"/>
    <p:sldId id="409" r:id="rId105"/>
    <p:sldId id="410" r:id="rId106"/>
    <p:sldId id="411" r:id="rId107"/>
    <p:sldId id="412" r:id="rId108"/>
    <p:sldId id="413" r:id="rId109"/>
    <p:sldId id="414" r:id="rId110"/>
    <p:sldId id="417" r:id="rId111"/>
    <p:sldId id="418" r:id="rId112"/>
    <p:sldId id="419" r:id="rId113"/>
    <p:sldId id="420" r:id="rId114"/>
    <p:sldId id="421" r:id="rId115"/>
    <p:sldId id="333" r:id="rId116"/>
    <p:sldId id="334" r:id="rId117"/>
    <p:sldId id="335" r:id="rId118"/>
    <p:sldId id="336" r:id="rId119"/>
    <p:sldId id="339" r:id="rId120"/>
    <p:sldId id="341" r:id="rId121"/>
    <p:sldId id="342" r:id="rId1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180" autoAdjust="0"/>
  </p:normalViewPr>
  <p:slideViewPr>
    <p:cSldViewPr snapToGrid="0">
      <p:cViewPr varScale="1">
        <p:scale>
          <a:sx n="77" d="100"/>
          <a:sy n="77" d="100"/>
        </p:scale>
        <p:origin x="80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BB84C5-35ED-4BAD-81FC-C0182BB6C0BD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0960D5-2D8B-4927-9D24-EBCF15187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205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C497EB61-55FF-434D-8D11-14159BD80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5E58FE56-8964-CA00-F68C-CC24AFFDBF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57D4499-F7E9-BD1E-19B8-1FD2323BEC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A30742B-2A64-017C-2694-7804DFC5BF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8073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Amazon EC2 instances can be launched on-demand when needed.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335C24-9195-497B-85AE-AE4A5EBB884D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606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Scheduled Reserved Instances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335C24-9195-497B-85AE-AE4A5EBB884D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06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of the above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335C24-9195-497B-85AE-AE4A5EBB884D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0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Dedicated Instances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335C24-9195-497B-85AE-AE4A5EBB884D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3842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 four On-Demand Instances constantly, then add eight more On-</a:t>
            </a:r>
            <a:r>
              <a:rPr lang="en-US" dirty="0" err="1" smtClean="0"/>
              <a:t>DemandInstances</a:t>
            </a:r>
            <a:r>
              <a:rPr lang="en-US" dirty="0" smtClean="0"/>
              <a:t> on the last day of each month.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335C24-9195-497B-85AE-AE4A5EBB884D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9919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Reserved instance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335C24-9195-497B-85AE-AE4A5EBB884D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1376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 </a:t>
            </a:r>
          </a:p>
          <a:p>
            <a:r>
              <a:rPr lang="en-US" smtClean="0"/>
              <a:t>password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335C24-9195-497B-85AE-AE4A5EBB884D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26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960D5-2D8B-4927-9D24-EBCF1518782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066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2A7E2B58-8513-908C-11DB-F63B72EDF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5DAB1648-AEE7-05EC-B2DD-A60FEBC98C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3148B913-889E-A17C-6D26-BE63C75EF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FDF701E-1053-14D8-B5FA-E93DCF5AEA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193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E228411-1D0F-5CBF-D598-1605A8264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FA6A1DC0-2000-FB82-A72F-963FC28B55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1024A33B-FD88-88D4-2345-BEB5F75CA1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D934475-E291-87A0-5A6E-223F4811B6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183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FAA8232F-8249-F5AB-2821-0E5B394FF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139F118D-18CF-CA3E-05A0-8353A3BB53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76E3E776-BCF7-60C6-4B77-48ABA4734F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D. Security Groups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1E5C216-0EFD-9C6A-63D9-20CA5A1791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910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C6F7DE4-5E2E-871B-8E6D-89DC0E3A1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8E51F783-7E61-B440-213B-DF939359E7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0EDC2EDA-2388-AFE8-1385-BA9F071577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A. The Customer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6C24C9C-9571-B8F2-16C3-DCCB655C1D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973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B44E817-6CDF-B32A-5924-14700A083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F9DF1D9A-7F0B-CDEB-C31D-94246DBCEA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06DA57B0-2127-7A97-3103-312C7504D2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B. Compute Optimized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57B1977-BD26-34B9-A521-ADDBCA7019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055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CAB365DB-DD90-CAFC-7B76-CFEBEE094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FF9AF40-3B3A-358B-1CDE-A60BCF3CFE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677BB280-8FF2-01BA-63B1-C6B0E0090B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B. </a:t>
            </a:r>
            <a:r>
              <a:rPr lang="en-US" sz="1200" dirty="0"/>
              <a:t>False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2EA6888-86ED-F184-6B2C-EBD676F80D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451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2851CFCD-EBDE-B7CA-85D5-D3A801D8D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29497C64-ACF3-87C5-056F-F6A7B9050B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9E157FC4-9D6A-99A5-B9B9-2E8AFA2A85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B. </a:t>
            </a:r>
            <a:r>
              <a:rPr lang="en-US" sz="1200" dirty="0"/>
              <a:t>False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43F6EBB-D9D5-6503-8922-2B567857BA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069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42C5-495C-479E-BB68-95745A4A1E6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2F3D7-697B-4470-B4DF-303C1F869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951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42C5-495C-479E-BB68-95745A4A1E6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2F3D7-697B-4470-B4DF-303C1F869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58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42C5-495C-479E-BB68-95745A4A1E6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2F3D7-697B-4470-B4DF-303C1F869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502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=""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=""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=""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=""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=""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=""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=""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44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=""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=""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478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42C5-495C-479E-BB68-95745A4A1E6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2F3D7-697B-4470-B4DF-303C1F869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892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42C5-495C-479E-BB68-95745A4A1E6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2F3D7-697B-4470-B4DF-303C1F869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005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42C5-495C-479E-BB68-95745A4A1E6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2F3D7-697B-4470-B4DF-303C1F869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89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42C5-495C-479E-BB68-95745A4A1E6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2F3D7-697B-4470-B4DF-303C1F869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115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42C5-495C-479E-BB68-95745A4A1E6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2F3D7-697B-4470-B4DF-303C1F869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85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42C5-495C-479E-BB68-95745A4A1E6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2F3D7-697B-4470-B4DF-303C1F869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724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42C5-495C-479E-BB68-95745A4A1E6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2F3D7-697B-4470-B4DF-303C1F869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88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42C5-495C-479E-BB68-95745A4A1E6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2F3D7-697B-4470-B4DF-303C1F869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211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642C5-495C-479E-BB68-95745A4A1E6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2F3D7-697B-4470-B4DF-303C1F869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9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Section </a:t>
            </a:r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Compute services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887692" y="55601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err="1" smtClean="0">
                <a:solidFill>
                  <a:srgbClr val="FF0000"/>
                </a:solidFill>
              </a:rPr>
              <a:t>Dr</a:t>
            </a:r>
            <a:r>
              <a:rPr lang="en-US" sz="2400" b="1" dirty="0" smtClean="0">
                <a:solidFill>
                  <a:srgbClr val="FF0000"/>
                </a:solidFill>
              </a:rPr>
              <a:t> Fatma </a:t>
            </a:r>
            <a:r>
              <a:rPr lang="en-US" sz="2400" b="1" dirty="0" err="1" smtClean="0">
                <a:solidFill>
                  <a:srgbClr val="FF0000"/>
                </a:solidFill>
              </a:rPr>
              <a:t>Agery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341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12" y="204206"/>
            <a:ext cx="10873814" cy="557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5041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8B60BA0-318D-6F36-602C-E955668C8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30F7A75F-0230-9749-1320-82B747F79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B79DE572-6B64-8C23-9758-C24E643D0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100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="" xmlns:a16="http://schemas.microsoft.com/office/drawing/2014/main" id="{4C3E8DA0-B877-7171-6957-C76FBCABA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="" xmlns:a16="http://schemas.microsoft.com/office/drawing/2014/main" id="{901D1DC2-2992-BA68-B333-AE153D12E839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Start the Instance after modification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ACFA1B2-1FC7-F899-1B1D-D4C8CDE90D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282" b="4616"/>
          <a:stretch/>
        </p:blipFill>
        <p:spPr>
          <a:xfrm>
            <a:off x="0" y="0"/>
            <a:ext cx="12144375" cy="57677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D707A01D-B3AD-52FD-CA1A-CBBB1283219A}"/>
              </a:ext>
            </a:extLst>
          </p:cNvPr>
          <p:cNvSpPr/>
          <p:nvPr/>
        </p:nvSpPr>
        <p:spPr>
          <a:xfrm>
            <a:off x="7189763" y="1294228"/>
            <a:ext cx="1420837" cy="26073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5570BA66-9FE3-11AA-A255-65BB9A121590}"/>
              </a:ext>
            </a:extLst>
          </p:cNvPr>
          <p:cNvSpPr/>
          <p:nvPr/>
        </p:nvSpPr>
        <p:spPr>
          <a:xfrm>
            <a:off x="7189763" y="757093"/>
            <a:ext cx="1420837" cy="333152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42285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687F6BDC-CC7A-E98E-76CC-B730FD759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CB0CF748-3FF7-3565-5A46-9FF216C9F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00632B37-128F-EA85-D3D8-CBB4FC7AF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101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="" xmlns:a16="http://schemas.microsoft.com/office/drawing/2014/main" id="{8DE83A50-EA81-4CD2-C78A-84D944E91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="" xmlns:a16="http://schemas.microsoft.com/office/drawing/2014/main" id="{A67B4A55-CEFC-668C-80C6-AE8F771851BB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Go to Service Quotas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6CC02BF-2937-A6A6-5809-08AECCBD26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487" b="4820"/>
          <a:stretch/>
        </p:blipFill>
        <p:spPr>
          <a:xfrm>
            <a:off x="0" y="3517"/>
            <a:ext cx="12144375" cy="57396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EA9A5A0D-B896-228D-390D-EEC2EB1DC73A}"/>
              </a:ext>
            </a:extLst>
          </p:cNvPr>
          <p:cNvSpPr/>
          <p:nvPr/>
        </p:nvSpPr>
        <p:spPr>
          <a:xfrm>
            <a:off x="458677" y="0"/>
            <a:ext cx="1420837" cy="333152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6DAE6CC9-A137-8D56-CF32-430023479AEB}"/>
              </a:ext>
            </a:extLst>
          </p:cNvPr>
          <p:cNvSpPr/>
          <p:nvPr/>
        </p:nvSpPr>
        <p:spPr>
          <a:xfrm>
            <a:off x="3785381" y="2704992"/>
            <a:ext cx="3670496" cy="51651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87575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C542799E-5CAE-128F-FF4C-4603A75A0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4C061D4F-199F-69EF-2C05-72B7250CE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2D1129E4-9027-0D2C-E0ED-1BB0050EE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102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="" xmlns:a16="http://schemas.microsoft.com/office/drawing/2014/main" id="{82AEFCED-B008-D02B-7C4A-61C34C246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="" xmlns:a16="http://schemas.microsoft.com/office/drawing/2014/main" id="{7FA41C19-15DA-F888-1BBB-AAEDCD7B06F2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In AWS services, Search for ec2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3FCFA12-720A-7ACC-BCCC-0F8C6ADF3A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487" b="4820"/>
          <a:stretch/>
        </p:blipFill>
        <p:spPr>
          <a:xfrm>
            <a:off x="0" y="0"/>
            <a:ext cx="12144375" cy="57396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837455B-700E-3ECA-2000-555C7AE2788F}"/>
              </a:ext>
            </a:extLst>
          </p:cNvPr>
          <p:cNvSpPr/>
          <p:nvPr/>
        </p:nvSpPr>
        <p:spPr>
          <a:xfrm>
            <a:off x="154745" y="1294228"/>
            <a:ext cx="1227106" cy="281354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F13ACA2-57DE-DE54-4E7F-826639C85CBD}"/>
              </a:ext>
            </a:extLst>
          </p:cNvPr>
          <p:cNvSpPr/>
          <p:nvPr/>
        </p:nvSpPr>
        <p:spPr>
          <a:xfrm>
            <a:off x="2870981" y="1388382"/>
            <a:ext cx="1420837" cy="333152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4264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597E9721-FC62-37FD-B4EA-F8C875A47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15527ABF-8129-FE28-9F57-8E6A4E220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29ECF5BF-D80A-CF8E-2BA8-CFB3EC63C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103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="" xmlns:a16="http://schemas.microsoft.com/office/drawing/2014/main" id="{E541D251-230D-2160-D679-FC107AA9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="" xmlns:a16="http://schemas.microsoft.com/office/drawing/2014/main" id="{9E51C5D0-56C3-F23C-7B63-6A8F7852BBAC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Search for running on-demand, you can see the quota limits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2D312E7-86C3-DDC0-8B0A-E1A37D8B1D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281" b="4821"/>
          <a:stretch/>
        </p:blipFill>
        <p:spPr>
          <a:xfrm>
            <a:off x="0" y="0"/>
            <a:ext cx="12144375" cy="57536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12BFF08-CD7B-6572-C3E9-FFBD6C192AE8}"/>
              </a:ext>
            </a:extLst>
          </p:cNvPr>
          <p:cNvSpPr/>
          <p:nvPr/>
        </p:nvSpPr>
        <p:spPr>
          <a:xfrm>
            <a:off x="2926081" y="937736"/>
            <a:ext cx="1800664" cy="454965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CE94F224-F96D-C789-ABE7-B0B75C60B24B}"/>
              </a:ext>
            </a:extLst>
          </p:cNvPr>
          <p:cNvSpPr/>
          <p:nvPr/>
        </p:nvSpPr>
        <p:spPr>
          <a:xfrm>
            <a:off x="7372643" y="1554958"/>
            <a:ext cx="1420837" cy="456722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20C49A3E-33DA-EF35-475B-CBECB125B348}"/>
              </a:ext>
            </a:extLst>
          </p:cNvPr>
          <p:cNvSpPr/>
          <p:nvPr/>
        </p:nvSpPr>
        <p:spPr>
          <a:xfrm>
            <a:off x="5719647" y="1554958"/>
            <a:ext cx="1420837" cy="456722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1090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3CEDA1B5-546F-1469-AE39-5136D0B02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AD9D8562-7B90-161B-02C3-A5682FBB2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CAED35EE-6F26-0263-FA04-8AEC847C5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104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="" xmlns:a16="http://schemas.microsoft.com/office/drawing/2014/main" id="{976AD83B-1EEE-2C3B-5D2E-A01F2D11B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="" xmlns:a16="http://schemas.microsoft.com/office/drawing/2014/main" id="{D582525A-4D4C-3B17-35CC-23C62AD8A561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Stop the Instance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488F7F0-7311-9AF1-1ABC-2FB16900F6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281" b="4821"/>
          <a:stretch/>
        </p:blipFill>
        <p:spPr>
          <a:xfrm>
            <a:off x="0" y="0"/>
            <a:ext cx="12144375" cy="57536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F9FC0FB9-BE34-9084-A138-5F8790FAADAF}"/>
              </a:ext>
            </a:extLst>
          </p:cNvPr>
          <p:cNvSpPr/>
          <p:nvPr/>
        </p:nvSpPr>
        <p:spPr>
          <a:xfrm>
            <a:off x="7189763" y="480239"/>
            <a:ext cx="1420837" cy="624073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4670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B46E00B-A625-7679-9317-A12666673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E2DFABF2-C81E-8949-A537-180677DF8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9EB5302B-B519-22FC-29B4-EEC561821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105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="" xmlns:a16="http://schemas.microsoft.com/office/drawing/2014/main" id="{9966B615-542F-7655-9DE5-7C1E5F1BA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="" xmlns:a16="http://schemas.microsoft.com/office/drawing/2014/main" id="{B2ADAF63-1C28-1AA4-F04B-4B0C18A9354B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You cannot stop the instance because of the stop protection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ADF25BC-EC62-65CF-EA69-C837596E53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487" b="5026"/>
          <a:stretch/>
        </p:blipFill>
        <p:spPr>
          <a:xfrm>
            <a:off x="0" y="17584"/>
            <a:ext cx="12144375" cy="572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6867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1608E806-6074-31E8-1E02-F58DE02BD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886CD958-7E45-8D30-B692-F9C9A0DE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5277B3E8-5A37-3C9A-4B07-3381B6396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106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="" xmlns:a16="http://schemas.microsoft.com/office/drawing/2014/main" id="{39F00222-11E7-7C70-0C6C-99DE4E43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="" xmlns:a16="http://schemas.microsoft.com/office/drawing/2014/main" id="{32AD9BC7-9E20-3E07-FD7B-7394194EE882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Chance stop protection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056A202-0CA2-B006-7B83-71DABB4BCD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282" b="5641"/>
          <a:stretch/>
        </p:blipFill>
        <p:spPr>
          <a:xfrm>
            <a:off x="0" y="0"/>
            <a:ext cx="12144375" cy="56974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3748BB7-7CD5-04FA-CA55-659AFF0A1D30}"/>
              </a:ext>
            </a:extLst>
          </p:cNvPr>
          <p:cNvSpPr/>
          <p:nvPr/>
        </p:nvSpPr>
        <p:spPr>
          <a:xfrm>
            <a:off x="6072187" y="2066270"/>
            <a:ext cx="1721315" cy="34866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58C2E6AA-B79B-F16F-DA3F-5B751B793360}"/>
              </a:ext>
            </a:extLst>
          </p:cNvPr>
          <p:cNvSpPr/>
          <p:nvPr/>
        </p:nvSpPr>
        <p:spPr>
          <a:xfrm>
            <a:off x="8736037" y="1491176"/>
            <a:ext cx="2194560" cy="393896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83A9B1CB-536F-EB6D-B059-97633800E16F}"/>
              </a:ext>
            </a:extLst>
          </p:cNvPr>
          <p:cNvSpPr/>
          <p:nvPr/>
        </p:nvSpPr>
        <p:spPr>
          <a:xfrm>
            <a:off x="8610600" y="382951"/>
            <a:ext cx="1194582" cy="372701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03924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D21AD578-477A-BB94-3138-C0B29F4C4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23B02A43-EBAB-019E-5485-F4BF990D3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9D32DAC2-1DA9-F8A0-C8AF-0EAC2ABDD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107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="" xmlns:a16="http://schemas.microsoft.com/office/drawing/2014/main" id="{068D50BC-6D7B-3473-177F-3480E78BC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="" xmlns:a16="http://schemas.microsoft.com/office/drawing/2014/main" id="{703AE0D9-8EDC-2C98-46E3-7FFC66BE4C90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Disable the stop protection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D3AFE5E-4820-03F5-B9EF-F01A7C3212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487" b="5436"/>
          <a:stretch/>
        </p:blipFill>
        <p:spPr>
          <a:xfrm>
            <a:off x="0" y="0"/>
            <a:ext cx="12144375" cy="56974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705BACD9-37E4-B684-962A-47AE8360998D}"/>
              </a:ext>
            </a:extLst>
          </p:cNvPr>
          <p:cNvSpPr/>
          <p:nvPr/>
        </p:nvSpPr>
        <p:spPr>
          <a:xfrm>
            <a:off x="787791" y="2352796"/>
            <a:ext cx="1304478" cy="587352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96874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D553A60E-B816-80DD-5020-F4F900687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C376AA70-B824-F957-F151-E495820DB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ACE04402-2835-C9D8-8C66-AF25615AE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108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="" xmlns:a16="http://schemas.microsoft.com/office/drawing/2014/main" id="{3A164921-5C95-498C-5D74-DD18E4163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="" xmlns:a16="http://schemas.microsoft.com/office/drawing/2014/main" id="{A3A788C8-3202-3C59-BB9A-656E29081ADD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Try to stop the instance again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D6C1629-899A-E5F4-ADBE-4B8263165D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282" b="5027"/>
          <a:stretch/>
        </p:blipFill>
        <p:spPr>
          <a:xfrm>
            <a:off x="0" y="3516"/>
            <a:ext cx="12144375" cy="57396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27F4CF7A-A29D-4A8C-136E-C12198A6E79B}"/>
              </a:ext>
            </a:extLst>
          </p:cNvPr>
          <p:cNvSpPr/>
          <p:nvPr/>
        </p:nvSpPr>
        <p:spPr>
          <a:xfrm>
            <a:off x="7189763" y="480239"/>
            <a:ext cx="1420837" cy="624073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7983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C44B6628-37CC-13F5-5DD7-6C1AAAD45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956538A2-FB81-BF20-F363-6DCF4DF0C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FA2F09CB-2F8C-4204-ED3C-FEF73024F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109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="" xmlns:a16="http://schemas.microsoft.com/office/drawing/2014/main" id="{6DBA5C24-12C0-2496-D43E-E2D5E6074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="" xmlns:a16="http://schemas.microsoft.com/office/drawing/2014/main" id="{2B45E44A-0729-AFC4-119B-4999B840B093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Successfully stopped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4154C36-24A4-2795-6F85-63AD73BEEA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487" b="4616"/>
          <a:stretch/>
        </p:blipFill>
        <p:spPr>
          <a:xfrm>
            <a:off x="0" y="0"/>
            <a:ext cx="12144375" cy="575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96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27" y="597924"/>
            <a:ext cx="10676545" cy="566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864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4F51685D-DE47-182E-BB37-F39ED73FA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598611-3323-24FB-EFA2-87E895296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26" y="0"/>
            <a:ext cx="8421688" cy="1325563"/>
          </a:xfrm>
        </p:spPr>
        <p:txBody>
          <a:bodyPr/>
          <a:lstStyle/>
          <a:p>
            <a:pPr algn="l"/>
            <a:r>
              <a:rPr lang="en-US" cap="none" dirty="0"/>
              <a:t>Questions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="" xmlns:a16="http://schemas.microsoft.com/office/drawing/2014/main" id="{CC9FC1FC-E15D-E076-FB63-46E82F0AA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110</a:t>
            </a:fld>
            <a:endParaRPr lang="en-US" dirty="0"/>
          </a:p>
        </p:txBody>
      </p:sp>
      <p:pic>
        <p:nvPicPr>
          <p:cNvPr id="18" name="Picture 17" descr="Amazon Web Services, Inc. | Zoom Partner">
            <a:extLst>
              <a:ext uri="{FF2B5EF4-FFF2-40B4-BE49-F238E27FC236}">
                <a16:creationId xmlns="" xmlns:a16="http://schemas.microsoft.com/office/drawing/2014/main" id="{FF7EDCB5-6FC5-A244-CB58-B94F4F3F5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250842AC-5D92-E7D7-14DD-1ACED55AD19B}"/>
              </a:ext>
            </a:extLst>
          </p:cNvPr>
          <p:cNvSpPr txBox="1"/>
          <p:nvPr/>
        </p:nvSpPr>
        <p:spPr>
          <a:xfrm>
            <a:off x="872197" y="1325563"/>
            <a:ext cx="10255348" cy="3907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dirty="0"/>
              <a:t>1- Which network security tool can you use to control traffic in and out of EC2 Instances?</a:t>
            </a:r>
          </a:p>
          <a:p>
            <a:pPr algn="l">
              <a:lnSpc>
                <a:spcPct val="150000"/>
              </a:lnSpc>
            </a:pPr>
            <a:endParaRPr lang="en-US" sz="2400" b="1" dirty="0"/>
          </a:p>
          <a:p>
            <a:pPr marL="914400" lvl="1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/>
              <a:t>Network Access Control Lists (NACL)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/>
              <a:t>Identity and Management Access (IAM)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 err="1"/>
              <a:t>GuardDuty</a:t>
            </a:r>
            <a:endParaRPr lang="en-US" sz="2400" dirty="0"/>
          </a:p>
          <a:p>
            <a:pPr marL="914400" lvl="1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/>
              <a:t>Security Groups</a:t>
            </a:r>
          </a:p>
        </p:txBody>
      </p:sp>
    </p:spTree>
    <p:extLst>
      <p:ext uri="{BB962C8B-B14F-4D97-AF65-F5344CB8AC3E}">
        <p14:creationId xmlns:p14="http://schemas.microsoft.com/office/powerpoint/2010/main" val="22576457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FBF0EC8-59DC-312A-3B7A-7CC84DA56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3E69365-F912-8235-070F-7C9B1E132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26" y="0"/>
            <a:ext cx="8421688" cy="1325563"/>
          </a:xfrm>
        </p:spPr>
        <p:txBody>
          <a:bodyPr/>
          <a:lstStyle/>
          <a:p>
            <a:pPr algn="l"/>
            <a:r>
              <a:rPr lang="en-US" cap="none" dirty="0"/>
              <a:t>Questions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="" xmlns:a16="http://schemas.microsoft.com/office/drawing/2014/main" id="{64A29217-5BE7-752D-622C-9BCF95656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111</a:t>
            </a:fld>
            <a:endParaRPr lang="en-US" dirty="0"/>
          </a:p>
        </p:txBody>
      </p:sp>
      <p:pic>
        <p:nvPicPr>
          <p:cNvPr id="18" name="Picture 17" descr="Amazon Web Services, Inc. | Zoom Partner">
            <a:extLst>
              <a:ext uri="{FF2B5EF4-FFF2-40B4-BE49-F238E27FC236}">
                <a16:creationId xmlns="" xmlns:a16="http://schemas.microsoft.com/office/drawing/2014/main" id="{83E90CE7-287F-F777-3217-EBE78BFAD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B43EE73B-B2F8-6B37-F8B1-D54088A709C1}"/>
              </a:ext>
            </a:extLst>
          </p:cNvPr>
          <p:cNvSpPr txBox="1"/>
          <p:nvPr/>
        </p:nvSpPr>
        <p:spPr>
          <a:xfrm>
            <a:off x="872197" y="1325563"/>
            <a:ext cx="10255348" cy="335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dirty="0"/>
              <a:t>2- Under the Shared Responsibility Model, who is responsible for operating-system patches and updates on EC2 Instances?</a:t>
            </a:r>
          </a:p>
          <a:p>
            <a:pPr algn="l">
              <a:lnSpc>
                <a:spcPct val="150000"/>
              </a:lnSpc>
            </a:pPr>
            <a:endParaRPr lang="en-US" sz="2400" b="1" dirty="0"/>
          </a:p>
          <a:p>
            <a:pPr marL="914400" lvl="1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/>
              <a:t>The Customer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/>
              <a:t>AWS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/>
              <a:t>Both AWS and the Customer</a:t>
            </a:r>
          </a:p>
        </p:txBody>
      </p:sp>
    </p:spTree>
    <p:extLst>
      <p:ext uri="{BB962C8B-B14F-4D97-AF65-F5344CB8AC3E}">
        <p14:creationId xmlns:p14="http://schemas.microsoft.com/office/powerpoint/2010/main" val="204838706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62E43AC8-4233-C37F-51A2-6ACDF693E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65E171-6259-82DB-D261-30DC8A98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26" y="0"/>
            <a:ext cx="8421688" cy="1325563"/>
          </a:xfrm>
        </p:spPr>
        <p:txBody>
          <a:bodyPr/>
          <a:lstStyle/>
          <a:p>
            <a:pPr algn="l"/>
            <a:r>
              <a:rPr lang="en-US" cap="none" dirty="0"/>
              <a:t>Questions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="" xmlns:a16="http://schemas.microsoft.com/office/drawing/2014/main" id="{93538BEA-5C18-CA06-3FFE-B98473024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112</a:t>
            </a:fld>
            <a:endParaRPr lang="en-US" dirty="0"/>
          </a:p>
        </p:txBody>
      </p:sp>
      <p:pic>
        <p:nvPicPr>
          <p:cNvPr id="18" name="Picture 17" descr="Amazon Web Services, Inc. | Zoom Partner">
            <a:extLst>
              <a:ext uri="{FF2B5EF4-FFF2-40B4-BE49-F238E27FC236}">
                <a16:creationId xmlns="" xmlns:a16="http://schemas.microsoft.com/office/drawing/2014/main" id="{11705C10-9524-5A84-11D3-5202B5497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D4395273-11E4-83B8-C591-E6FB4E4F3DF0}"/>
              </a:ext>
            </a:extLst>
          </p:cNvPr>
          <p:cNvSpPr txBox="1"/>
          <p:nvPr/>
        </p:nvSpPr>
        <p:spPr>
          <a:xfrm>
            <a:off x="872197" y="1325563"/>
            <a:ext cx="10255348" cy="3907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dirty="0"/>
              <a:t>3- A company would like to deploy a high-performance computing (HPC) application on EC2. Which EC2 instance type should it choose?</a:t>
            </a:r>
          </a:p>
          <a:p>
            <a:pPr algn="l">
              <a:lnSpc>
                <a:spcPct val="150000"/>
              </a:lnSpc>
            </a:pPr>
            <a:endParaRPr lang="en-US" sz="2400" b="1" dirty="0"/>
          </a:p>
          <a:p>
            <a:pPr marL="914400" lvl="1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/>
              <a:t>Storage Optimized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/>
              <a:t>Compute Optimized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/>
              <a:t>Memory Optimized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/>
              <a:t>General Purpose</a:t>
            </a:r>
          </a:p>
        </p:txBody>
      </p:sp>
    </p:spTree>
    <p:extLst>
      <p:ext uri="{BB962C8B-B14F-4D97-AF65-F5344CB8AC3E}">
        <p14:creationId xmlns:p14="http://schemas.microsoft.com/office/powerpoint/2010/main" val="351850782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3CA9421-1779-ED77-3387-85CC29389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9F83B39-9952-F378-4232-776339FC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26" y="0"/>
            <a:ext cx="8421688" cy="1325563"/>
          </a:xfrm>
        </p:spPr>
        <p:txBody>
          <a:bodyPr/>
          <a:lstStyle/>
          <a:p>
            <a:pPr algn="l"/>
            <a:r>
              <a:rPr lang="en-US" cap="none" dirty="0"/>
              <a:t>Questions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="" xmlns:a16="http://schemas.microsoft.com/office/drawing/2014/main" id="{C346C5FF-A942-9193-B17A-D9CE88AAF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113</a:t>
            </a:fld>
            <a:endParaRPr lang="en-US" dirty="0"/>
          </a:p>
        </p:txBody>
      </p:sp>
      <p:pic>
        <p:nvPicPr>
          <p:cNvPr id="18" name="Picture 17" descr="Amazon Web Services, Inc. | Zoom Partner">
            <a:extLst>
              <a:ext uri="{FF2B5EF4-FFF2-40B4-BE49-F238E27FC236}">
                <a16:creationId xmlns="" xmlns:a16="http://schemas.microsoft.com/office/drawing/2014/main" id="{4CDCFE51-A622-988C-F0D7-841107084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BC9F47B-B75B-82B8-F98F-1A2C62738EA4}"/>
              </a:ext>
            </a:extLst>
          </p:cNvPr>
          <p:cNvSpPr txBox="1"/>
          <p:nvPr/>
        </p:nvSpPr>
        <p:spPr>
          <a:xfrm>
            <a:off x="872197" y="1325563"/>
            <a:ext cx="10255348" cy="279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dirty="0"/>
              <a:t>4- EC2 is a Platform as a Service (PaaS)</a:t>
            </a:r>
          </a:p>
          <a:p>
            <a:pPr algn="l">
              <a:lnSpc>
                <a:spcPct val="150000"/>
              </a:lnSpc>
            </a:pPr>
            <a:endParaRPr lang="en-US" sz="2400" b="1" dirty="0"/>
          </a:p>
          <a:p>
            <a:pPr marL="914400" lvl="1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/>
              <a:t>True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/>
              <a:t>False</a:t>
            </a:r>
          </a:p>
          <a:p>
            <a:pPr lvl="1">
              <a:lnSpc>
                <a:spcPct val="15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8927166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7180734-E71B-B641-A6E1-26B415655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8730B8-C0CD-BE2E-29A0-8E11FF00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26" y="0"/>
            <a:ext cx="8421688" cy="1325563"/>
          </a:xfrm>
        </p:spPr>
        <p:txBody>
          <a:bodyPr/>
          <a:lstStyle/>
          <a:p>
            <a:pPr algn="l"/>
            <a:r>
              <a:rPr lang="en-US" cap="none" dirty="0"/>
              <a:t>Questions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="" xmlns:a16="http://schemas.microsoft.com/office/drawing/2014/main" id="{ECAB9DF7-245B-4F11-C9EC-58BBEC1A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114</a:t>
            </a:fld>
            <a:endParaRPr lang="en-US" dirty="0"/>
          </a:p>
        </p:txBody>
      </p:sp>
      <p:pic>
        <p:nvPicPr>
          <p:cNvPr id="18" name="Picture 17" descr="Amazon Web Services, Inc. | Zoom Partner">
            <a:extLst>
              <a:ext uri="{FF2B5EF4-FFF2-40B4-BE49-F238E27FC236}">
                <a16:creationId xmlns="" xmlns:a16="http://schemas.microsoft.com/office/drawing/2014/main" id="{F95058DF-C0B1-4627-5167-5A1B3F8CE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7C0F9CCC-E8AC-2AC9-97D0-B09DEA6AF0D5}"/>
              </a:ext>
            </a:extLst>
          </p:cNvPr>
          <p:cNvSpPr txBox="1"/>
          <p:nvPr/>
        </p:nvSpPr>
        <p:spPr>
          <a:xfrm>
            <a:off x="872197" y="1325563"/>
            <a:ext cx="10255348" cy="335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dirty="0"/>
              <a:t>5- Under the Shared Responsibility Model, AWS is responsible for configuring Security Groups rules?</a:t>
            </a:r>
          </a:p>
          <a:p>
            <a:pPr algn="l">
              <a:lnSpc>
                <a:spcPct val="150000"/>
              </a:lnSpc>
            </a:pPr>
            <a:endParaRPr lang="en-US" sz="2400" b="1" dirty="0"/>
          </a:p>
          <a:p>
            <a:pPr marL="914400" lvl="1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/>
              <a:t>True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400" dirty="0"/>
              <a:t>False</a:t>
            </a:r>
          </a:p>
          <a:p>
            <a:pPr lvl="1">
              <a:lnSpc>
                <a:spcPct val="15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269647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86" y="937500"/>
            <a:ext cx="11037290" cy="424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2386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26863"/>
            <a:ext cx="11345375" cy="403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8344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38" y="618145"/>
            <a:ext cx="10938994" cy="432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2113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42" y="674613"/>
            <a:ext cx="11252603" cy="398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55697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8278"/>
            <a:ext cx="12629160" cy="600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52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46" y="453132"/>
            <a:ext cx="11621507" cy="595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78571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46" y="1256854"/>
            <a:ext cx="11079680" cy="385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9028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45" y="527747"/>
            <a:ext cx="11215490" cy="421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684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52" y="853217"/>
            <a:ext cx="11027096" cy="515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1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28" y="658890"/>
            <a:ext cx="10897544" cy="554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336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26" y="841165"/>
            <a:ext cx="10149829" cy="461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10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16" y="724458"/>
            <a:ext cx="11213135" cy="498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99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79" y="137694"/>
            <a:ext cx="11221812" cy="553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26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96406141-7C7F-4BCB-32E0-7F91BD555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="" xmlns:a16="http://schemas.microsoft.com/office/drawing/2014/main" id="{12D7EFE4-FA18-4D95-964A-5B495C61E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489" y="0"/>
            <a:ext cx="8421688" cy="1325563"/>
          </a:xfrm>
        </p:spPr>
        <p:txBody>
          <a:bodyPr/>
          <a:lstStyle/>
          <a:p>
            <a:pPr algn="l"/>
            <a:r>
              <a:rPr lang="en-US" cap="none" dirty="0"/>
              <a:t>Amazon EC2</a:t>
            </a:r>
          </a:p>
        </p:txBody>
      </p:sp>
      <p:sp>
        <p:nvSpPr>
          <p:cNvPr id="17" name="Slide Number Placeholder 10">
            <a:extLst>
              <a:ext uri="{FF2B5EF4-FFF2-40B4-BE49-F238E27FC236}">
                <a16:creationId xmlns="" xmlns:a16="http://schemas.microsoft.com/office/drawing/2014/main" id="{A1C209C3-8272-3486-1F41-536879151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18</a:t>
            </a:fld>
            <a:endParaRPr lang="en-US" dirty="0"/>
          </a:p>
        </p:txBody>
      </p:sp>
      <p:pic>
        <p:nvPicPr>
          <p:cNvPr id="18" name="Picture 4" descr="Amazon Web Services, Inc. | Zoom Partner">
            <a:extLst>
              <a:ext uri="{FF2B5EF4-FFF2-40B4-BE49-F238E27FC236}">
                <a16:creationId xmlns="" xmlns:a16="http://schemas.microsoft.com/office/drawing/2014/main" id="{BB658321-9C51-795F-CC46-9DF6A3153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C799EBB-DD5E-8D4B-34AD-32FD0536550A}"/>
              </a:ext>
            </a:extLst>
          </p:cNvPr>
          <p:cNvSpPr txBox="1"/>
          <p:nvPr/>
        </p:nvSpPr>
        <p:spPr>
          <a:xfrm>
            <a:off x="309488" y="1480261"/>
            <a:ext cx="9734844" cy="335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EC2 = Elastic Compute Cloud = Infrastructure as a Service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EC2 provides resizable virtual machines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Gives you </a:t>
            </a:r>
            <a:r>
              <a:rPr lang="en-US" sz="2400" b="1" dirty="0"/>
              <a:t>full control </a:t>
            </a:r>
            <a:r>
              <a:rPr lang="en-US" sz="2400" dirty="0"/>
              <a:t>over the guest operating system (Windows or Linux) on each instance</a:t>
            </a:r>
          </a:p>
        </p:txBody>
      </p:sp>
    </p:spTree>
    <p:extLst>
      <p:ext uri="{BB962C8B-B14F-4D97-AF65-F5344CB8AC3E}">
        <p14:creationId xmlns:p14="http://schemas.microsoft.com/office/powerpoint/2010/main" val="357329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F7D71339-1347-4AB7-C325-1770FBE6E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="" xmlns:a16="http://schemas.microsoft.com/office/drawing/2014/main" id="{215F2F94-4C27-9E62-DD18-80CB86F2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489" y="0"/>
            <a:ext cx="8421688" cy="1325563"/>
          </a:xfrm>
        </p:spPr>
        <p:txBody>
          <a:bodyPr/>
          <a:lstStyle/>
          <a:p>
            <a:pPr algn="l"/>
            <a:r>
              <a:rPr lang="en-US" cap="none" dirty="0"/>
              <a:t>EC2 sizing &amp; configuration options</a:t>
            </a:r>
          </a:p>
        </p:txBody>
      </p:sp>
      <p:sp>
        <p:nvSpPr>
          <p:cNvPr id="17" name="Slide Number Placeholder 10">
            <a:extLst>
              <a:ext uri="{FF2B5EF4-FFF2-40B4-BE49-F238E27FC236}">
                <a16:creationId xmlns="" xmlns:a16="http://schemas.microsoft.com/office/drawing/2014/main" id="{D2FA71CB-02CC-9E5C-E69D-DDD9B11FA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19</a:t>
            </a:fld>
            <a:endParaRPr lang="en-US" dirty="0"/>
          </a:p>
        </p:txBody>
      </p:sp>
      <p:pic>
        <p:nvPicPr>
          <p:cNvPr id="18" name="Picture 4" descr="Amazon Web Services, Inc. | Zoom Partner">
            <a:extLst>
              <a:ext uri="{FF2B5EF4-FFF2-40B4-BE49-F238E27FC236}">
                <a16:creationId xmlns="" xmlns:a16="http://schemas.microsoft.com/office/drawing/2014/main" id="{4F58278E-DE4C-7769-AF1D-F7405D66A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42E4027B-B01C-B671-BACF-D099E8A73BA7}"/>
              </a:ext>
            </a:extLst>
          </p:cNvPr>
          <p:cNvSpPr txBox="1"/>
          <p:nvPr/>
        </p:nvSpPr>
        <p:spPr>
          <a:xfrm>
            <a:off x="309488" y="1480261"/>
            <a:ext cx="9734844" cy="3907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Operating System (OS): Linux, Windows or Mac OS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How much compute power &amp; cores (CPU)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How much random-access memory (RAM)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How much storage space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Network card: speed of the card, Public IP address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Firewall rules: security group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Bootstrap script (configure at first launch): EC2 User Data</a:t>
            </a:r>
          </a:p>
        </p:txBody>
      </p:sp>
    </p:spTree>
    <p:extLst>
      <p:ext uri="{BB962C8B-B14F-4D97-AF65-F5344CB8AC3E}">
        <p14:creationId xmlns:p14="http://schemas.microsoft.com/office/powerpoint/2010/main" val="85334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28D1BA59-9D5D-2B34-5CF3-FDEA0E251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399390-B215-165F-E247-8EA910A25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26" y="0"/>
            <a:ext cx="8421688" cy="1325563"/>
          </a:xfrm>
        </p:spPr>
        <p:txBody>
          <a:bodyPr/>
          <a:lstStyle/>
          <a:p>
            <a:pPr algn="l"/>
            <a:r>
              <a:rPr lang="en-US" cap="none" dirty="0"/>
              <a:t>Activity: Design a VPC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="" xmlns:a16="http://schemas.microsoft.com/office/drawing/2014/main" id="{7864C63E-B74A-DA4D-B1C5-BB3A4FD04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72102B3-EF17-C187-6147-AF6E7F40B8E8}"/>
              </a:ext>
            </a:extLst>
          </p:cNvPr>
          <p:cNvSpPr txBox="1"/>
          <p:nvPr/>
        </p:nvSpPr>
        <p:spPr>
          <a:xfrm>
            <a:off x="690925" y="1325563"/>
            <a:ext cx="11501073" cy="4195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dirty="0"/>
              <a:t>Scenario: You have a small business with a website that is hosted on an Amazon Elastic Compute Cloud (Amazon EC2) instance. You have customer data that is stored on a backend database that you want to keep private. You want to use Amazon VPC to set up a VPC that meets the following requirements: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Your web server and database server must be in separate subnets.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 first address of your network must be 10.0.0.0. Each subnet must have 256 total IPv4 addresses.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Your customers must always be able to access your web server.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Your database server must be able to access the internet to make patch updates.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Your architecture must be highly available and use at least one custom firewall layer.</a:t>
            </a:r>
          </a:p>
        </p:txBody>
      </p:sp>
    </p:spTree>
    <p:extLst>
      <p:ext uri="{BB962C8B-B14F-4D97-AF65-F5344CB8AC3E}">
        <p14:creationId xmlns:p14="http://schemas.microsoft.com/office/powerpoint/2010/main" val="3540317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69B227E0-645A-F924-1A45-CFE9F1BCB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="" xmlns:a16="http://schemas.microsoft.com/office/drawing/2014/main" id="{9BBA2224-C9E2-82D7-F0E0-8BADCF133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489" y="0"/>
            <a:ext cx="8421688" cy="1325563"/>
          </a:xfrm>
        </p:spPr>
        <p:txBody>
          <a:bodyPr/>
          <a:lstStyle/>
          <a:p>
            <a:pPr algn="l"/>
            <a:r>
              <a:rPr lang="en-US" cap="none" dirty="0"/>
              <a:t>EC2 Instance Types</a:t>
            </a:r>
          </a:p>
        </p:txBody>
      </p:sp>
      <p:sp>
        <p:nvSpPr>
          <p:cNvPr id="17" name="Slide Number Placeholder 10">
            <a:extLst>
              <a:ext uri="{FF2B5EF4-FFF2-40B4-BE49-F238E27FC236}">
                <a16:creationId xmlns="" xmlns:a16="http://schemas.microsoft.com/office/drawing/2014/main" id="{11158470-FAA2-17F0-7117-FC0F6556B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20</a:t>
            </a:fld>
            <a:endParaRPr lang="en-US" dirty="0"/>
          </a:p>
        </p:txBody>
      </p:sp>
      <p:pic>
        <p:nvPicPr>
          <p:cNvPr id="18" name="Picture 4" descr="Amazon Web Services, Inc. | Zoom Partner">
            <a:extLst>
              <a:ext uri="{FF2B5EF4-FFF2-40B4-BE49-F238E27FC236}">
                <a16:creationId xmlns="" xmlns:a16="http://schemas.microsoft.com/office/drawing/2014/main" id="{EF7B645D-DB19-540C-8A22-D5E3A1650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B7BAC47C-F4F7-DEC0-457F-4BBA0B458862}"/>
              </a:ext>
            </a:extLst>
          </p:cNvPr>
          <p:cNvSpPr txBox="1"/>
          <p:nvPr/>
        </p:nvSpPr>
        <p:spPr>
          <a:xfrm>
            <a:off x="309488" y="1480261"/>
            <a:ext cx="11296358" cy="3907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You can use different types of EC2 instances that are optimized for</a:t>
            </a:r>
            <a:r>
              <a:rPr lang="ar-SA" sz="2400" dirty="0"/>
              <a:t> </a:t>
            </a:r>
            <a:r>
              <a:rPr lang="en-US" sz="2400" dirty="0"/>
              <a:t>different use cases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Naming convention:</a:t>
            </a:r>
          </a:p>
          <a:p>
            <a:pPr algn="ctr">
              <a:lnSpc>
                <a:spcPct val="150000"/>
              </a:lnSpc>
            </a:pPr>
            <a:r>
              <a:rPr lang="en-US" sz="2400" dirty="0"/>
              <a:t>m5.2xlarge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m:</a:t>
            </a:r>
            <a:r>
              <a:rPr lang="en-US" sz="2400" dirty="0"/>
              <a:t> instance class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5:</a:t>
            </a:r>
            <a:r>
              <a:rPr lang="en-US" sz="2400" dirty="0"/>
              <a:t> generation (AWS improves them over time)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2xlarge:</a:t>
            </a:r>
            <a:r>
              <a:rPr lang="en-US" sz="2400" dirty="0"/>
              <a:t> size within the instance class</a:t>
            </a:r>
          </a:p>
        </p:txBody>
      </p:sp>
    </p:spTree>
    <p:extLst>
      <p:ext uri="{BB962C8B-B14F-4D97-AF65-F5344CB8AC3E}">
        <p14:creationId xmlns:p14="http://schemas.microsoft.com/office/powerpoint/2010/main" val="3506166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136D642-65D0-2DB5-F2EF-31167372F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="" xmlns:a16="http://schemas.microsoft.com/office/drawing/2014/main" id="{78CE25FA-52CA-D9EF-6E13-D11142013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489" y="0"/>
            <a:ext cx="8421688" cy="1325563"/>
          </a:xfrm>
        </p:spPr>
        <p:txBody>
          <a:bodyPr/>
          <a:lstStyle/>
          <a:p>
            <a:pPr algn="l"/>
            <a:r>
              <a:rPr lang="en-US" cap="none" dirty="0"/>
              <a:t>EC2 Instance Types</a:t>
            </a:r>
          </a:p>
        </p:txBody>
      </p:sp>
      <p:sp>
        <p:nvSpPr>
          <p:cNvPr id="17" name="Slide Number Placeholder 10">
            <a:extLst>
              <a:ext uri="{FF2B5EF4-FFF2-40B4-BE49-F238E27FC236}">
                <a16:creationId xmlns="" xmlns:a16="http://schemas.microsoft.com/office/drawing/2014/main" id="{DE64EDAB-5B59-C1F2-C462-227F6580B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21</a:t>
            </a:fld>
            <a:endParaRPr lang="en-US" dirty="0"/>
          </a:p>
        </p:txBody>
      </p:sp>
      <p:pic>
        <p:nvPicPr>
          <p:cNvPr id="18" name="Picture 4" descr="Amazon Web Services, Inc. | Zoom Partner">
            <a:extLst>
              <a:ext uri="{FF2B5EF4-FFF2-40B4-BE49-F238E27FC236}">
                <a16:creationId xmlns="" xmlns:a16="http://schemas.microsoft.com/office/drawing/2014/main" id="{18D1B7AE-2158-C9A3-0819-E3ADEC22C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3D196139-E0CC-5EB9-C61F-B831061C13BC}"/>
              </a:ext>
            </a:extLst>
          </p:cNvPr>
          <p:cNvSpPr txBox="1"/>
          <p:nvPr/>
        </p:nvSpPr>
        <p:spPr>
          <a:xfrm>
            <a:off x="309487" y="1480261"/>
            <a:ext cx="11882512" cy="4143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dirty="0"/>
              <a:t>Instance Types: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General Purpose: </a:t>
            </a:r>
            <a:r>
              <a:rPr lang="en-US" sz="2200" dirty="0"/>
              <a:t>Great for a diversity of workloads such as web servers                       (Balance between Compute, Memory, and Networking)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Compute Optimized: </a:t>
            </a:r>
            <a:r>
              <a:rPr lang="en-US" sz="2200" dirty="0"/>
              <a:t>Great for compute-intensive tasks that require high performance processors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Memory Optimized: </a:t>
            </a:r>
            <a:r>
              <a:rPr lang="en-US" sz="2200" dirty="0"/>
              <a:t>Fast performance for workloads that process large data sets in memory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Storage Optimized: </a:t>
            </a:r>
            <a:r>
              <a:rPr lang="en-US" sz="2200" dirty="0"/>
              <a:t>Great for storage-intensive tasks that require high read and write access to large data sets on local storage</a:t>
            </a:r>
          </a:p>
        </p:txBody>
      </p:sp>
    </p:spTree>
    <p:extLst>
      <p:ext uri="{BB962C8B-B14F-4D97-AF65-F5344CB8AC3E}">
        <p14:creationId xmlns:p14="http://schemas.microsoft.com/office/powerpoint/2010/main" val="2347833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51" y="426902"/>
            <a:ext cx="11432994" cy="551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35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43" y="475062"/>
            <a:ext cx="10549484" cy="545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29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586" y="542949"/>
            <a:ext cx="9879269" cy="518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92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40" y="424828"/>
            <a:ext cx="10728933" cy="537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8518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782" y="411479"/>
            <a:ext cx="7582218" cy="63211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8" y="232394"/>
            <a:ext cx="2331922" cy="35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861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91" y="1175170"/>
            <a:ext cx="10945086" cy="615426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725" y="187698"/>
            <a:ext cx="516255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84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652" y="-223760"/>
            <a:ext cx="12594593" cy="708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52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0"/>
            <a:ext cx="11044518" cy="6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45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26" y="101633"/>
            <a:ext cx="8943835" cy="67563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8841" y="1975226"/>
            <a:ext cx="1508891" cy="2438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9262" y="2330212"/>
            <a:ext cx="1295512" cy="38865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5299" y="3896028"/>
            <a:ext cx="1371719" cy="34293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3744" y="2097156"/>
            <a:ext cx="1310754" cy="40389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4086" y="4238958"/>
            <a:ext cx="1310754" cy="39627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79997" y="166048"/>
            <a:ext cx="2842506" cy="325402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73812E5E-0954-EB32-63FD-23A39FD14A1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192" t="38383" r="80917" b="30603"/>
          <a:stretch/>
        </p:blipFill>
        <p:spPr>
          <a:xfrm>
            <a:off x="9139840" y="3972645"/>
            <a:ext cx="1929946" cy="212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99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652" y="0"/>
            <a:ext cx="11805698" cy="6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048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3" y="445603"/>
            <a:ext cx="10987591" cy="577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761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75" y="310867"/>
            <a:ext cx="11074515" cy="546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0937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AC5A430-1179-A71E-4677-252B3B934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242" y="543657"/>
            <a:ext cx="7601976" cy="566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667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9CD643D-C1E3-17AC-309E-27784508F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642" y="602127"/>
            <a:ext cx="7576186" cy="557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8147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54" y="445953"/>
            <a:ext cx="11145048" cy="545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862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61" y="610458"/>
            <a:ext cx="10379848" cy="508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500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920" y="613917"/>
            <a:ext cx="9934753" cy="521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4365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20" y="428961"/>
            <a:ext cx="11114265" cy="529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5963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734" y="497052"/>
            <a:ext cx="9753891" cy="512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406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798" y="458434"/>
            <a:ext cx="10232566" cy="529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2251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0" y="288368"/>
            <a:ext cx="11591314" cy="523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818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02" y="478859"/>
            <a:ext cx="10944410" cy="509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012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60" y="809839"/>
            <a:ext cx="9835023" cy="50423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168" y="187430"/>
            <a:ext cx="4656223" cy="5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3150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24" y="463592"/>
            <a:ext cx="11266539" cy="575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395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25" y="586585"/>
            <a:ext cx="11676437" cy="532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928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32" y="273674"/>
            <a:ext cx="8814113" cy="563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349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64" y="615682"/>
            <a:ext cx="10941954" cy="510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1410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57" y="633682"/>
            <a:ext cx="10275983" cy="506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1329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C153CB4A-49D4-D310-28FF-283C61F2D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E77B2B66-4E13-E1F8-A4C5-6BEC09CE8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DFFA5A83-BF0D-0D99-7CA5-5C270DD5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48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="" xmlns:a16="http://schemas.microsoft.com/office/drawing/2014/main" id="{8B561480-9D45-645B-60F2-CB777B401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="" xmlns:a16="http://schemas.microsoft.com/office/drawing/2014/main" id="{ED1CA66B-8C41-3C06-1F5E-03D27D29BB59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Add a new Inbound Rule, Type: HTTP, </a:t>
            </a:r>
          </a:p>
          <a:p>
            <a:pPr algn="l"/>
            <a:r>
              <a:rPr lang="en-US" cap="none" dirty="0"/>
              <a:t>Source: Any IPv4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3812E5E-0954-EB32-63FD-23A39FD14A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281" b="4821"/>
          <a:stretch/>
        </p:blipFill>
        <p:spPr>
          <a:xfrm>
            <a:off x="0" y="0"/>
            <a:ext cx="12144375" cy="57536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D10A53D3-1A5C-E01D-87B3-97F72F9A3447}"/>
              </a:ext>
            </a:extLst>
          </p:cNvPr>
          <p:cNvSpPr/>
          <p:nvPr/>
        </p:nvSpPr>
        <p:spPr>
          <a:xfrm>
            <a:off x="196948" y="2461846"/>
            <a:ext cx="2124221" cy="54864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865DD5A-B9E9-B958-23B2-3A1736F0D553}"/>
              </a:ext>
            </a:extLst>
          </p:cNvPr>
          <p:cNvSpPr/>
          <p:nvPr/>
        </p:nvSpPr>
        <p:spPr>
          <a:xfrm>
            <a:off x="4642338" y="2461845"/>
            <a:ext cx="2278967" cy="1589649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3081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95" y="388461"/>
            <a:ext cx="11220846" cy="516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54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73" y="434080"/>
            <a:ext cx="11011854" cy="598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198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19" y="467292"/>
            <a:ext cx="8748472" cy="570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4057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66" y="367726"/>
            <a:ext cx="11441026" cy="443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672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78" y="675273"/>
            <a:ext cx="11256662" cy="522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629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55" y="459458"/>
            <a:ext cx="11600687" cy="552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7380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13" y="460158"/>
            <a:ext cx="11465430" cy="542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914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539" y="95012"/>
            <a:ext cx="8466136" cy="636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530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96" y="296141"/>
            <a:ext cx="11080337" cy="563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936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8D26256-DDF8-7B30-08D5-CAC42AD78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F3BA93F-814E-FD72-AC48-A794D31A8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26" y="0"/>
            <a:ext cx="8421688" cy="1325563"/>
          </a:xfrm>
        </p:spPr>
        <p:txBody>
          <a:bodyPr/>
          <a:lstStyle/>
          <a:p>
            <a:pPr algn="l"/>
            <a:r>
              <a:rPr lang="en-US" cap="none" dirty="0"/>
              <a:t>Activity: Check your understanding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="" xmlns:a16="http://schemas.microsoft.com/office/drawing/2014/main" id="{0A1C41DA-84E4-2830-920B-329B33D98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57</a:t>
            </a:fld>
            <a:endParaRPr lang="en-US" dirty="0"/>
          </a:p>
        </p:txBody>
      </p:sp>
      <p:pic>
        <p:nvPicPr>
          <p:cNvPr id="18" name="Picture 17" descr="Amazon Web Services, Inc. | Zoom Partner">
            <a:extLst>
              <a:ext uri="{FF2B5EF4-FFF2-40B4-BE49-F238E27FC236}">
                <a16:creationId xmlns="" xmlns:a16="http://schemas.microsoft.com/office/drawing/2014/main" id="{D37B435A-A475-C9C1-B5F5-AEC12A928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79AE7CC-A7E4-C3F4-DBC0-EAA729E86ADA}"/>
              </a:ext>
            </a:extLst>
          </p:cNvPr>
          <p:cNvSpPr txBox="1"/>
          <p:nvPr/>
        </p:nvSpPr>
        <p:spPr>
          <a:xfrm>
            <a:off x="872197" y="1325563"/>
            <a:ext cx="10255348" cy="4200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b="1" dirty="0"/>
              <a:t>1- Between Amazon EC2 or Amazon RDS, which provides a managed service? What does managed-service mean?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ANSWER</a:t>
            </a:r>
            <a:r>
              <a:rPr lang="en-US" dirty="0"/>
              <a:t>: Amazon RDS provides a managed service. Amazon RDS handles provisioning, installation and patching, automated backups, restoring snapshots from points in time, high availability, and monitoring.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r>
              <a:rPr lang="en-US" b="1" dirty="0"/>
              <a:t>2- Name at least one advantage of deploying Microsoft SQL Server on Amazon EC2 instead of Amazon RDS.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ANSWER: </a:t>
            </a:r>
            <a:r>
              <a:rPr lang="en-US" dirty="0"/>
              <a:t>Amazon EC2 offers complete control over every configuration, the OS, and the software stack.</a:t>
            </a:r>
          </a:p>
        </p:txBody>
      </p:sp>
    </p:spTree>
    <p:extLst>
      <p:ext uri="{BB962C8B-B14F-4D97-AF65-F5344CB8AC3E}">
        <p14:creationId xmlns:p14="http://schemas.microsoft.com/office/powerpoint/2010/main" val="39455819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3CD21C9-FC5D-AE14-1BC1-BDAB74806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3A7E3B6-2DF4-5AAC-61CD-82E935FFC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26" y="0"/>
            <a:ext cx="8421688" cy="1325563"/>
          </a:xfrm>
        </p:spPr>
        <p:txBody>
          <a:bodyPr/>
          <a:lstStyle/>
          <a:p>
            <a:pPr algn="l"/>
            <a:r>
              <a:rPr lang="en-US" cap="none" dirty="0"/>
              <a:t>Activity: Check your understanding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="" xmlns:a16="http://schemas.microsoft.com/office/drawing/2014/main" id="{5708E765-A346-698A-01E5-3AB84BFB0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58</a:t>
            </a:fld>
            <a:endParaRPr lang="en-US" dirty="0"/>
          </a:p>
        </p:txBody>
      </p:sp>
      <p:pic>
        <p:nvPicPr>
          <p:cNvPr id="18" name="Picture 17" descr="Amazon Web Services, Inc. | Zoom Partner">
            <a:extLst>
              <a:ext uri="{FF2B5EF4-FFF2-40B4-BE49-F238E27FC236}">
                <a16:creationId xmlns="" xmlns:a16="http://schemas.microsoft.com/office/drawing/2014/main" id="{44F3B126-50C1-E396-A45C-28C726FD1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6314B3D-E6DA-0A91-135B-0ABB41AA73C7}"/>
              </a:ext>
            </a:extLst>
          </p:cNvPr>
          <p:cNvSpPr txBox="1"/>
          <p:nvPr/>
        </p:nvSpPr>
        <p:spPr>
          <a:xfrm>
            <a:off x="872197" y="1325563"/>
            <a:ext cx="10255348" cy="4615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b="1" dirty="0"/>
              <a:t>3- What advantage does the Quick Start provide over a manual installation on Amazon EC2?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ANSWER: </a:t>
            </a:r>
            <a:r>
              <a:rPr lang="en-US" dirty="0"/>
              <a:t>The Quick Start is a reference architecture with proven best practices built into the design.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r>
              <a:rPr lang="en-US" b="1" dirty="0"/>
              <a:t>4- Which deployment option offers the best approach for all use cases?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ANSWER: </a:t>
            </a:r>
            <a:r>
              <a:rPr lang="en-US" dirty="0"/>
              <a:t>Neither. The correct deployment option depends on your specific needs.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r>
              <a:rPr lang="en-US" b="1" dirty="0"/>
              <a:t>5- Which approach costs more: using Amazon EC2 or using Amazon RDS?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ANSWER: </a:t>
            </a:r>
            <a:r>
              <a:rPr lang="en-US" dirty="0"/>
              <a:t>It depends. Managing the database deployment on Amazon EC2 requires more customer oversight and time. If time is your priority, then Amazon RDS might be less expensive. If you have in-house expertise, Amazon EC2 might be more cost-effective.</a:t>
            </a:r>
          </a:p>
        </p:txBody>
      </p:sp>
    </p:spTree>
    <p:extLst>
      <p:ext uri="{BB962C8B-B14F-4D97-AF65-F5344CB8AC3E}">
        <p14:creationId xmlns:p14="http://schemas.microsoft.com/office/powerpoint/2010/main" val="34213877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52" y="388473"/>
            <a:ext cx="10348248" cy="526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420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95" y="281667"/>
            <a:ext cx="11659610" cy="629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997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609" y="592320"/>
            <a:ext cx="9548116" cy="500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7945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953" y="258928"/>
            <a:ext cx="9742447" cy="531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5665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308D8DE5-AB8C-92B7-FEDF-6AFAAFC2D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9E816F98-652C-FB3B-A07D-52571131E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BE2D48BB-2BD7-1C43-1EC6-0B1A18BFD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62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="" xmlns:a16="http://schemas.microsoft.com/office/drawing/2014/main" id="{F3F3B454-16CC-F80D-283B-05050C25F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="" xmlns:a16="http://schemas.microsoft.com/office/drawing/2014/main" id="{D617CE22-91F2-8B25-2CD5-9EBE95AFB931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Open EC2 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05CD953-EB06-5FDE-969F-ACCAD2F18D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077" b="4821"/>
          <a:stretch/>
        </p:blipFill>
        <p:spPr>
          <a:xfrm>
            <a:off x="0" y="0"/>
            <a:ext cx="12144375" cy="576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965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2509BC8-5919-C56B-9583-68BB9750D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B96C7A8F-59DC-16EE-7634-621E2B06B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4A867297-1241-C940-4073-1ABD93865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63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="" xmlns:a16="http://schemas.microsoft.com/office/drawing/2014/main" id="{A7A1062D-007D-E713-E3D8-29D01F5C9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="" xmlns:a16="http://schemas.microsoft.com/office/drawing/2014/main" id="{6FB38395-D4F9-FF14-3D34-7D4EE096B417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Launch Instance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D8ABFEE-320D-52C3-D234-B77E7D5146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077" b="4821"/>
          <a:stretch/>
        </p:blipFill>
        <p:spPr>
          <a:xfrm>
            <a:off x="0" y="0"/>
            <a:ext cx="12144375" cy="576775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57B5E41-34B7-B2E1-48CE-B2192896F953}"/>
              </a:ext>
            </a:extLst>
          </p:cNvPr>
          <p:cNvSpPr/>
          <p:nvPr/>
        </p:nvSpPr>
        <p:spPr>
          <a:xfrm>
            <a:off x="2532185" y="2461846"/>
            <a:ext cx="1871003" cy="464234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4128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65954624-9C7A-E0A0-945E-0B3F72DE8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99442649-7C56-59D8-B1F0-DB9BF745D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F3D4F577-75FE-BC8F-0F11-CF83358ED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64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="" xmlns:a16="http://schemas.microsoft.com/office/drawing/2014/main" id="{EF53DFAB-78A7-6CDE-CFE5-4F4E3F6D2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="" xmlns:a16="http://schemas.microsoft.com/office/drawing/2014/main" id="{5978EAD5-301C-798A-DE58-A87C3BDB26CF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Leave the OS setting at default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5A0FD6E-71DC-F27A-34C7-04B61AB5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282" b="4616"/>
          <a:stretch/>
        </p:blipFill>
        <p:spPr>
          <a:xfrm>
            <a:off x="0" y="0"/>
            <a:ext cx="12144375" cy="57677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BC62F15E-80D5-A9EB-C36E-2C45DAA46556}"/>
              </a:ext>
            </a:extLst>
          </p:cNvPr>
          <p:cNvSpPr/>
          <p:nvPr/>
        </p:nvSpPr>
        <p:spPr>
          <a:xfrm>
            <a:off x="690927" y="1397173"/>
            <a:ext cx="1433296" cy="1585177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CBD7707-9A74-B102-C3F6-75D84E4F749D}"/>
              </a:ext>
            </a:extLst>
          </p:cNvPr>
          <p:cNvSpPr/>
          <p:nvPr/>
        </p:nvSpPr>
        <p:spPr>
          <a:xfrm>
            <a:off x="690927" y="3150679"/>
            <a:ext cx="6933762" cy="724972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1674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E84F1AF-3786-5424-1EE4-3EEFFE065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7C51FD7F-90F4-1A96-40D5-B29F0ABCE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BDC1CD89-EC0D-901D-137A-C0EA55A9E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65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="" xmlns:a16="http://schemas.microsoft.com/office/drawing/2014/main" id="{9DE9E5ED-5B1B-23F4-17DA-5F9698B0A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="" xmlns:a16="http://schemas.microsoft.com/office/drawing/2014/main" id="{33E45763-9BD0-A720-3813-B2860FA98910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Leave instance type as t2.micro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0156878-C330-8965-0490-02FA4CE970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282" b="4616"/>
          <a:stretch/>
        </p:blipFill>
        <p:spPr>
          <a:xfrm>
            <a:off x="0" y="0"/>
            <a:ext cx="12144375" cy="57677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911D80A1-6964-EAA8-FBD0-175C6C3B875D}"/>
              </a:ext>
            </a:extLst>
          </p:cNvPr>
          <p:cNvSpPr/>
          <p:nvPr/>
        </p:nvSpPr>
        <p:spPr>
          <a:xfrm>
            <a:off x="508047" y="1192471"/>
            <a:ext cx="6877491" cy="1775811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4713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D400BFBE-B5C2-8068-E587-8E5AAA12E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7245B97B-FFA6-8A33-FD5F-C940E17EB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3321D7D0-EF84-9242-1EB1-0F9373E04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66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="" xmlns:a16="http://schemas.microsoft.com/office/drawing/2014/main" id="{E1711D5A-BA56-AB28-3B93-BB16AE4C3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="" xmlns:a16="http://schemas.microsoft.com/office/drawing/2014/main" id="{3C95155A-A3F9-E11E-3B13-57F33956950F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Edit the Network Settings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9167F4D-8DAD-52FC-CAED-0139FCEE88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077" b="4615"/>
          <a:stretch/>
        </p:blipFill>
        <p:spPr>
          <a:xfrm>
            <a:off x="0" y="0"/>
            <a:ext cx="12144375" cy="57818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96647CC-EE9F-61A9-1BB5-7DB804A6069A}"/>
              </a:ext>
            </a:extLst>
          </p:cNvPr>
          <p:cNvSpPr/>
          <p:nvPr/>
        </p:nvSpPr>
        <p:spPr>
          <a:xfrm>
            <a:off x="6738425" y="1055074"/>
            <a:ext cx="844061" cy="34466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4226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433AA0B2-6707-2F4D-75D7-0E92ABF20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F33D4ABD-8E56-8F6E-C2B6-F7DD33750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B479CF02-BFDB-A63F-CCF6-84F44E462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67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="" xmlns:a16="http://schemas.microsoft.com/office/drawing/2014/main" id="{FF41D64D-821F-1031-7340-2E551C7D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="" xmlns:a16="http://schemas.microsoft.com/office/drawing/2014/main" id="{FC2179AB-09C3-E5AF-F12A-A30D8C8838B2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Choose the VPC, and Subnet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438DC60-7266-9236-3EA5-D9D26AC654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077" b="4615"/>
          <a:stretch/>
        </p:blipFill>
        <p:spPr>
          <a:xfrm>
            <a:off x="0" y="0"/>
            <a:ext cx="12144375" cy="57818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78F564E9-D7A0-E9D0-1343-166C1659B725}"/>
              </a:ext>
            </a:extLst>
          </p:cNvPr>
          <p:cNvSpPr/>
          <p:nvPr/>
        </p:nvSpPr>
        <p:spPr>
          <a:xfrm>
            <a:off x="773723" y="1627123"/>
            <a:ext cx="5050302" cy="792519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B520C3B-B6F4-0085-8E00-C249DA81F1F9}"/>
              </a:ext>
            </a:extLst>
          </p:cNvPr>
          <p:cNvSpPr/>
          <p:nvPr/>
        </p:nvSpPr>
        <p:spPr>
          <a:xfrm>
            <a:off x="773722" y="2561471"/>
            <a:ext cx="5050303" cy="792519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9778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6AC81E32-9E2B-CE20-A3D2-CABF025B6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3CC8055D-8ADA-0432-E3FB-68E58938F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094DA987-8E53-725E-1952-B0DD6E65F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68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="" xmlns:a16="http://schemas.microsoft.com/office/drawing/2014/main" id="{40F54003-B601-E1CE-3B2C-03E9FE88A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="" xmlns:a16="http://schemas.microsoft.com/office/drawing/2014/main" id="{4C7D2576-3826-43C8-71F2-6972C5DDC981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Create a new Security Group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51C5B03-5613-E1DA-B91A-C27FEDDD0A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282" b="5231"/>
          <a:stretch/>
        </p:blipFill>
        <p:spPr>
          <a:xfrm>
            <a:off x="0" y="0"/>
            <a:ext cx="12144375" cy="57255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A295218C-3A42-B51D-D862-10D07AC98DE4}"/>
              </a:ext>
            </a:extLst>
          </p:cNvPr>
          <p:cNvSpPr/>
          <p:nvPr/>
        </p:nvSpPr>
        <p:spPr>
          <a:xfrm>
            <a:off x="690926" y="2700997"/>
            <a:ext cx="2700997" cy="601394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6714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2C2A119A-237D-147B-A380-1DF3F567B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CBC3CD84-E5BB-098C-9C19-55E64D8BE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DE247AF3-48B3-38BB-3F9D-3626B98B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69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="" xmlns:a16="http://schemas.microsoft.com/office/drawing/2014/main" id="{684912DF-883F-7559-80D1-3C33E0120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="" xmlns:a16="http://schemas.microsoft.com/office/drawing/2014/main" id="{14EE13DA-F7ED-E58C-678E-056342098BD0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Configure the name and description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93CA688-D878-1833-3D4C-D979830CEA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282" b="4205"/>
          <a:stretch/>
        </p:blipFill>
        <p:spPr>
          <a:xfrm>
            <a:off x="-14203" y="0"/>
            <a:ext cx="12144375" cy="57958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5BDD7436-37F1-152B-05C5-DE540F5AE2C0}"/>
              </a:ext>
            </a:extLst>
          </p:cNvPr>
          <p:cNvSpPr/>
          <p:nvPr/>
        </p:nvSpPr>
        <p:spPr>
          <a:xfrm>
            <a:off x="773723" y="1627123"/>
            <a:ext cx="2700997" cy="590617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BE3EDEA-52A5-645E-0780-D634FC200E67}"/>
              </a:ext>
            </a:extLst>
          </p:cNvPr>
          <p:cNvSpPr/>
          <p:nvPr/>
        </p:nvSpPr>
        <p:spPr>
          <a:xfrm>
            <a:off x="773722" y="2501685"/>
            <a:ext cx="2700997" cy="608232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231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14" y="796062"/>
            <a:ext cx="10981372" cy="526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586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7EDF0EE-C773-CB82-EB40-C8145DCD0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ECBE2E53-77D4-D2C9-2081-FBBFC5A94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F6A590D7-EA48-F340-FBD1-8B7E1E298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70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="" xmlns:a16="http://schemas.microsoft.com/office/drawing/2014/main" id="{35C118DC-387C-AB07-BBC4-A2D20E293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="" xmlns:a16="http://schemas.microsoft.com/office/drawing/2014/main" id="{8E1B3A23-0605-76D0-B9D9-F4282B6324E6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Remove the Existing Inbound Rule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675B8C0-7881-121D-626B-C0A6E48D5C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282" b="5231"/>
          <a:stretch/>
        </p:blipFill>
        <p:spPr>
          <a:xfrm>
            <a:off x="0" y="17584"/>
            <a:ext cx="12144375" cy="57255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B86E0AB0-F34B-AB5C-12A7-0C6684CD47A3}"/>
              </a:ext>
            </a:extLst>
          </p:cNvPr>
          <p:cNvSpPr/>
          <p:nvPr/>
        </p:nvSpPr>
        <p:spPr>
          <a:xfrm>
            <a:off x="6372665" y="1659988"/>
            <a:ext cx="1266092" cy="557752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2718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69C68036-5A06-7CEB-8965-B1D2E1E0E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7EB82559-77DA-D3BA-7164-78A4454A7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362C0DB0-79E3-4F15-E445-38A79691A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71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="" xmlns:a16="http://schemas.microsoft.com/office/drawing/2014/main" id="{7534F450-6AEE-0519-0FD9-FAA77D88E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="" xmlns:a16="http://schemas.microsoft.com/office/drawing/2014/main" id="{0BDB6204-B5EF-B2C6-25C8-A872C4D4F661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Leave the Storage Configuration at default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91CA850-6A1C-4C9D-388D-FD94F085EC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282" b="5231"/>
          <a:stretch/>
        </p:blipFill>
        <p:spPr>
          <a:xfrm>
            <a:off x="0" y="0"/>
            <a:ext cx="12144375" cy="572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33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30ED496-3912-7873-A9EF-6E7644817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4EFE4EE3-72EF-CB49-1269-CD395E688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8DC9CB46-39BC-4F13-3230-4D807E33F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72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="" xmlns:a16="http://schemas.microsoft.com/office/drawing/2014/main" id="{6FBCCEE0-81DC-50BC-295B-C5473B2FE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="" xmlns:a16="http://schemas.microsoft.com/office/drawing/2014/main" id="{99EDCF3E-87F7-0DB2-182A-7A7E1A9109FA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Expand Advanced Details, Enable Termination Protection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92B1D9C-A51E-C7C4-E473-15088E6DB7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282" b="4411"/>
          <a:stretch/>
        </p:blipFill>
        <p:spPr>
          <a:xfrm>
            <a:off x="0" y="0"/>
            <a:ext cx="12144375" cy="57818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5509103D-91A7-EFFB-2901-7EE4FB21D4CA}"/>
              </a:ext>
            </a:extLst>
          </p:cNvPr>
          <p:cNvSpPr/>
          <p:nvPr/>
        </p:nvSpPr>
        <p:spPr>
          <a:xfrm>
            <a:off x="690925" y="2890911"/>
            <a:ext cx="5203437" cy="64008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9118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629CAD4A-AC2C-1721-3397-17A94FE2C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8072E84C-5078-2003-8FB2-0F5FC33B2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0F216D49-B005-7DE1-7671-8A7FAC5B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73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="" xmlns:a16="http://schemas.microsoft.com/office/drawing/2014/main" id="{56EC85B2-13E6-171D-C077-FC9E911A2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="" xmlns:a16="http://schemas.microsoft.com/office/drawing/2014/main" id="{C9046164-A417-B38C-4F62-1A5A7A8F444C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Paste the script into User data, and Launch the Instance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B0295E2-F450-FB71-6E79-997BC05944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282" b="4616"/>
          <a:stretch/>
        </p:blipFill>
        <p:spPr>
          <a:xfrm>
            <a:off x="0" y="0"/>
            <a:ext cx="12144375" cy="57677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342EF37A-D257-3818-AB9A-3855339C22A9}"/>
              </a:ext>
            </a:extLst>
          </p:cNvPr>
          <p:cNvSpPr/>
          <p:nvPr/>
        </p:nvSpPr>
        <p:spPr>
          <a:xfrm>
            <a:off x="690925" y="1561514"/>
            <a:ext cx="5203437" cy="1969477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AA89193-AA75-7A1C-1B80-351BC486861F}"/>
              </a:ext>
            </a:extLst>
          </p:cNvPr>
          <p:cNvSpPr/>
          <p:nvPr/>
        </p:nvSpPr>
        <p:spPr>
          <a:xfrm>
            <a:off x="9636369" y="4304713"/>
            <a:ext cx="1420837" cy="492369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5402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1DA72333-347C-1787-1F7A-38661F4EA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D5DB75BE-0804-38FE-F1F1-5A9706FDB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1EB03889-96FD-8228-268C-C6850FC8B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74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="" xmlns:a16="http://schemas.microsoft.com/office/drawing/2014/main" id="{1EB12281-06EC-9D93-623A-37EE60635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="" xmlns:a16="http://schemas.microsoft.com/office/drawing/2014/main" id="{A2C6C5A2-B159-1FC0-BFF1-BC967DB71407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Wait until the initialization phase is complete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875F2A8-FC2E-D794-47DF-8C8167AD45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282" b="4616"/>
          <a:stretch/>
        </p:blipFill>
        <p:spPr>
          <a:xfrm>
            <a:off x="0" y="0"/>
            <a:ext cx="12144375" cy="57677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31DE0F3-2BE1-66C5-0538-922B1038284F}"/>
              </a:ext>
            </a:extLst>
          </p:cNvPr>
          <p:cNvSpPr/>
          <p:nvPr/>
        </p:nvSpPr>
        <p:spPr>
          <a:xfrm>
            <a:off x="8314006" y="1654392"/>
            <a:ext cx="1533378" cy="421074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2085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D84EF6EB-C8C4-B87F-C9C7-DEFA64F9E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C35834CD-B530-6011-46E1-E49D4D2DF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A49E720F-C482-C405-9A10-415CE70F6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75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="" xmlns:a16="http://schemas.microsoft.com/office/drawing/2014/main" id="{453E6A79-2A3A-C90F-8EF9-51611AECC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="" xmlns:a16="http://schemas.microsoft.com/office/drawing/2014/main" id="{F7F7FB9A-E08B-5197-D4C1-F7BE8B36C5B8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Go to Status and Alarms, you can view the status of the instance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98C0CAB-9C09-266B-DDCC-F54D9E202D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487" b="4616"/>
          <a:stretch/>
        </p:blipFill>
        <p:spPr>
          <a:xfrm>
            <a:off x="0" y="0"/>
            <a:ext cx="12144375" cy="57536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B3DF7223-2909-74E0-8A29-38A57DC186C7}"/>
              </a:ext>
            </a:extLst>
          </p:cNvPr>
          <p:cNvSpPr/>
          <p:nvPr/>
        </p:nvSpPr>
        <p:spPr>
          <a:xfrm>
            <a:off x="2897944" y="3109917"/>
            <a:ext cx="1420837" cy="421074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98C6594-A138-69D2-2DBC-C3291C183D89}"/>
              </a:ext>
            </a:extLst>
          </p:cNvPr>
          <p:cNvSpPr/>
          <p:nvPr/>
        </p:nvSpPr>
        <p:spPr>
          <a:xfrm>
            <a:off x="2236764" y="4093697"/>
            <a:ext cx="2363372" cy="545125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A043863-8017-E5AF-996A-FDB0C53220A8}"/>
              </a:ext>
            </a:extLst>
          </p:cNvPr>
          <p:cNvSpPr/>
          <p:nvPr/>
        </p:nvSpPr>
        <p:spPr>
          <a:xfrm>
            <a:off x="6836900" y="4093697"/>
            <a:ext cx="2363372" cy="545125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1437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5C2F4A89-BBBC-D41C-2137-B278546A0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A07E2D67-5DE6-5777-E19F-667B4DEBB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94B0BA13-B69B-B9A8-1BE7-B99C0BA3C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76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="" xmlns:a16="http://schemas.microsoft.com/office/drawing/2014/main" id="{FB7A9438-6F1E-BA43-4004-5BD07EE3D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="" xmlns:a16="http://schemas.microsoft.com/office/drawing/2014/main" id="{05CB4F97-714E-76F6-B2B6-F6AD3AE690A3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Go to Monitoring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18ED608-8977-846A-09A3-8D7E732ED0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282" b="5027"/>
          <a:stretch/>
        </p:blipFill>
        <p:spPr>
          <a:xfrm>
            <a:off x="0" y="3516"/>
            <a:ext cx="12144375" cy="57396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DFF60667-75F6-E66C-17EB-5029F4D8BD82}"/>
              </a:ext>
            </a:extLst>
          </p:cNvPr>
          <p:cNvSpPr/>
          <p:nvPr/>
        </p:nvSpPr>
        <p:spPr>
          <a:xfrm>
            <a:off x="4304714" y="3106401"/>
            <a:ext cx="1181686" cy="421074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889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DFBFF54-6D30-D587-FE58-086E2E51F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67E18D84-91C2-3BDB-F873-CF0D8577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F8D91D0E-E6AA-585A-53C4-399532FC2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77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="" xmlns:a16="http://schemas.microsoft.com/office/drawing/2014/main" id="{1C813B7C-9CF7-54E0-E05D-903BFFFE7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="" xmlns:a16="http://schemas.microsoft.com/office/drawing/2014/main" id="{BAAE299D-9C6D-312E-C902-142023EB24CA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You can Enlarge any graph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0D261BF-B3A8-DBA2-3007-86B636D77A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487" b="5026"/>
          <a:stretch/>
        </p:blipFill>
        <p:spPr>
          <a:xfrm>
            <a:off x="0" y="17584"/>
            <a:ext cx="12144375" cy="57255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B9CF081E-B006-6362-4CD6-C1735981A7F7}"/>
              </a:ext>
            </a:extLst>
          </p:cNvPr>
          <p:cNvSpPr/>
          <p:nvPr/>
        </p:nvSpPr>
        <p:spPr>
          <a:xfrm>
            <a:off x="3854549" y="3812103"/>
            <a:ext cx="1491174" cy="548881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1277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CC7C1068-EF57-80BD-004B-F5EAAA2F4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48E58153-5E4E-C95A-D3BE-9CEAB6E33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3DD048A6-1103-56AD-8EAF-A34BEA1CE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78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="" xmlns:a16="http://schemas.microsoft.com/office/drawing/2014/main" id="{470BC025-0DFC-7E46-623F-6EF263AF6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="" xmlns:a16="http://schemas.microsoft.com/office/drawing/2014/main" id="{83E81FB8-87DF-F18F-C0B5-BF5AC991DFEC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CPU utilization Graph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C2401D1-A2C4-890C-D3AB-5E06088AE1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077" b="4821"/>
          <a:stretch/>
        </p:blipFill>
        <p:spPr>
          <a:xfrm>
            <a:off x="0" y="0"/>
            <a:ext cx="12144375" cy="576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5213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6C95ECAB-F4D7-8105-1236-31D3D827B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070E04F4-D35F-E146-D9B9-2F6FB6A16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4DDB4D93-DB68-0333-AFA6-9931AF7D1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79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="" xmlns:a16="http://schemas.microsoft.com/office/drawing/2014/main" id="{4471F049-39BC-1E02-0926-FB5CD8AED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="" xmlns:a16="http://schemas.microsoft.com/office/drawing/2014/main" id="{E957DA3E-E65F-A7BF-6974-72D6C6B2CF30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Go to System log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F162E84-CFBE-5A60-C766-27F8EF4FDF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487" b="5846"/>
          <a:stretch/>
        </p:blipFill>
        <p:spPr>
          <a:xfrm>
            <a:off x="0" y="0"/>
            <a:ext cx="12144375" cy="56692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047B70D3-D342-C33A-48E8-2B185A9C5DE7}"/>
              </a:ext>
            </a:extLst>
          </p:cNvPr>
          <p:cNvSpPr/>
          <p:nvPr/>
        </p:nvSpPr>
        <p:spPr>
          <a:xfrm>
            <a:off x="8561363" y="397248"/>
            <a:ext cx="1201615" cy="376475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EFFBEE-6B25-F1D6-0B1C-AF972C04588F}"/>
              </a:ext>
            </a:extLst>
          </p:cNvPr>
          <p:cNvSpPr/>
          <p:nvPr/>
        </p:nvSpPr>
        <p:spPr>
          <a:xfrm>
            <a:off x="8561363" y="2620417"/>
            <a:ext cx="2467708" cy="421074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6C48234-AEF0-08DD-0888-01CCD1E2A99A}"/>
              </a:ext>
            </a:extLst>
          </p:cNvPr>
          <p:cNvSpPr/>
          <p:nvPr/>
        </p:nvSpPr>
        <p:spPr>
          <a:xfrm>
            <a:off x="6499273" y="2538880"/>
            <a:ext cx="1420837" cy="421074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273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25" y="773200"/>
            <a:ext cx="11415749" cy="53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1937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D21100D5-EC9D-C3B4-C827-1EE25CEF9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8F33D956-CFA6-B63D-BDC4-D38D22C6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D6D22055-136B-FF73-E385-D312E60A8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80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="" xmlns:a16="http://schemas.microsoft.com/office/drawing/2014/main" id="{5A3689E3-8A6D-18BF-8868-CE320E0BE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="" xmlns:a16="http://schemas.microsoft.com/office/drawing/2014/main" id="{AF5CB70F-0A51-FA70-E40B-2D1B82E24F2A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The System log is displayed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D4605E7-A60A-5E23-BE87-450086C167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487" b="4410"/>
          <a:stretch/>
        </p:blipFill>
        <p:spPr>
          <a:xfrm>
            <a:off x="0" y="0"/>
            <a:ext cx="12144375" cy="576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941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DC7CB654-AA5C-2EA5-CEB9-76E5A74B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12A795F5-92F9-FFE8-3DD4-5A474A8AF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786002B0-52D4-A23C-27A4-1CE3F138D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81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="" xmlns:a16="http://schemas.microsoft.com/office/drawing/2014/main" id="{4E0828A4-92E6-3D0A-AF6C-FD8DF6BF1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="" xmlns:a16="http://schemas.microsoft.com/office/drawing/2014/main" id="{70DD5354-7743-A5AE-A71A-0DD9A55AB42A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Get Instance Screenshot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AEEFCA9-3A82-340F-E31B-96E639C3AF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487" b="4616"/>
          <a:stretch/>
        </p:blipFill>
        <p:spPr>
          <a:xfrm>
            <a:off x="0" y="0"/>
            <a:ext cx="12144375" cy="57536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5BD80435-C77C-315F-2DF7-1BF5294FC905}"/>
              </a:ext>
            </a:extLst>
          </p:cNvPr>
          <p:cNvSpPr/>
          <p:nvPr/>
        </p:nvSpPr>
        <p:spPr>
          <a:xfrm>
            <a:off x="6611815" y="2876843"/>
            <a:ext cx="1716260" cy="421074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44F1A250-A91F-E82B-0C3E-FDB84C8D0070}"/>
              </a:ext>
            </a:extLst>
          </p:cNvPr>
          <p:cNvSpPr/>
          <p:nvPr/>
        </p:nvSpPr>
        <p:spPr>
          <a:xfrm>
            <a:off x="8610600" y="2544330"/>
            <a:ext cx="2334065" cy="421074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FE7AC95A-749F-82F9-6F12-E825B18C4F37}"/>
              </a:ext>
            </a:extLst>
          </p:cNvPr>
          <p:cNvSpPr/>
          <p:nvPr/>
        </p:nvSpPr>
        <p:spPr>
          <a:xfrm>
            <a:off x="8544511" y="360558"/>
            <a:ext cx="1420837" cy="421074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7822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26E1ED8B-B4CE-B170-CB79-05A7954A5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335EEFCA-5924-FA52-27D1-86FBE9CED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E19890BD-B954-4E16-2463-1F60DF7F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82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="" xmlns:a16="http://schemas.microsoft.com/office/drawing/2014/main" id="{CAFE4AC2-581A-99C2-4883-5390020CD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="" xmlns:a16="http://schemas.microsoft.com/office/drawing/2014/main" id="{27832DE6-AD88-F26B-303B-978CB6584967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Instance Screenshot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80CD158-928F-FD37-BC42-0BD40F0085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487" b="4616"/>
          <a:stretch/>
        </p:blipFill>
        <p:spPr>
          <a:xfrm>
            <a:off x="0" y="0"/>
            <a:ext cx="12144375" cy="575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991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049570B-4145-CE68-FDED-A7F6B1403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8A65473E-714D-FB84-B844-FB0C341C0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90142C59-D054-6EB6-7D1E-E28AA879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83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="" xmlns:a16="http://schemas.microsoft.com/office/drawing/2014/main" id="{770FAC2E-058D-4819-77D1-483D36D92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="" xmlns:a16="http://schemas.microsoft.com/office/drawing/2014/main" id="{2689484C-899E-3839-D173-AF44DE1FE1E6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Copy the Public IPv4 Address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7589ECA-D899-1B82-9D05-4D604D0664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281" b="4821"/>
          <a:stretch/>
        </p:blipFill>
        <p:spPr>
          <a:xfrm>
            <a:off x="0" y="0"/>
            <a:ext cx="12144375" cy="57536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FDD8278A-BE24-6910-4C7F-C15044BF3A3D}"/>
              </a:ext>
            </a:extLst>
          </p:cNvPr>
          <p:cNvSpPr/>
          <p:nvPr/>
        </p:nvSpPr>
        <p:spPr>
          <a:xfrm>
            <a:off x="5162842" y="3945649"/>
            <a:ext cx="2307103" cy="471606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0136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CBC78088-422B-3513-B6C3-F828972DA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A78D206C-384D-B805-16ED-6B7986262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12FFEA41-E6C0-850B-D0FE-C30535A02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84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="" xmlns:a16="http://schemas.microsoft.com/office/drawing/2014/main" id="{1891BD51-72F1-B425-80BD-8A58E86DF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="" xmlns:a16="http://schemas.microsoft.com/office/drawing/2014/main" id="{286BC4DB-49E7-FD2F-AC78-B99383A0D42E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The Server Cannot be reached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E7FDFE9-DC3D-3478-7C06-F646342C2D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872" b="4820"/>
          <a:stretch/>
        </p:blipFill>
        <p:spPr>
          <a:xfrm>
            <a:off x="0" y="0"/>
            <a:ext cx="12144375" cy="578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817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FEF71997-F94D-A10F-FACE-D27B1D0D6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C1132EF9-4147-872A-DE4F-AB79B04D5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58174CB4-9ACB-1928-FE60-5E87E600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85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="" xmlns:a16="http://schemas.microsoft.com/office/drawing/2014/main" id="{F15B9FAC-A844-CE91-B7C8-B62920EF9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="" xmlns:a16="http://schemas.microsoft.com/office/drawing/2014/main" id="{6D0DDD29-2D9E-E2F7-FE05-701E38B1F7A5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Edit Security Group to enable HTTP requests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31DA65C-DB8D-5106-E73A-C97CEBBE57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282" b="4616"/>
          <a:stretch/>
        </p:blipFill>
        <p:spPr>
          <a:xfrm>
            <a:off x="0" y="0"/>
            <a:ext cx="12144375" cy="57677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128B590A-2516-458D-4CFD-2CA24ED3AA94}"/>
              </a:ext>
            </a:extLst>
          </p:cNvPr>
          <p:cNvSpPr/>
          <p:nvPr/>
        </p:nvSpPr>
        <p:spPr>
          <a:xfrm>
            <a:off x="47625" y="2007203"/>
            <a:ext cx="1420837" cy="421074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9000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F5B57D45-9086-493E-D131-69F6F3EF6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C81C49E6-6866-B838-ABB8-D6DB3B0C9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AF5C6110-94BE-B37E-1A96-CDC90D408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86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="" xmlns:a16="http://schemas.microsoft.com/office/drawing/2014/main" id="{AF3F4816-B23E-EC5E-D653-CDD2E59A9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="" xmlns:a16="http://schemas.microsoft.com/office/drawing/2014/main" id="{7F75CC8D-EB87-764D-1498-0C35A6F749C6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Edit Inbound rules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070073B-08E4-68A7-B685-DA25D0D3A1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487" b="4820"/>
          <a:stretch/>
        </p:blipFill>
        <p:spPr>
          <a:xfrm>
            <a:off x="0" y="17559"/>
            <a:ext cx="12144375" cy="57396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2CAB7130-7035-6C1F-DC91-439FE5A54AAF}"/>
              </a:ext>
            </a:extLst>
          </p:cNvPr>
          <p:cNvSpPr/>
          <p:nvPr/>
        </p:nvSpPr>
        <p:spPr>
          <a:xfrm>
            <a:off x="9590783" y="4536493"/>
            <a:ext cx="1874386" cy="421074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6863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CFB5BA55-F122-A0BC-E760-EB65FF8A9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40D8C00B-195F-4065-2FB4-DFA3DDEEC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DBAD3C36-38BE-0998-34DF-8814E1758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87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="" xmlns:a16="http://schemas.microsoft.com/office/drawing/2014/main" id="{E4241923-2B7B-B666-1072-7E2BC56B9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="" xmlns:a16="http://schemas.microsoft.com/office/drawing/2014/main" id="{E85CF8B1-91CC-4715-AD0D-DC4E7398749D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Add Rule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9C1106B-79FB-949C-D7CF-A0B970DF5A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487" b="4616"/>
          <a:stretch/>
        </p:blipFill>
        <p:spPr>
          <a:xfrm>
            <a:off x="0" y="3491"/>
            <a:ext cx="12144375" cy="57536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67D21807-B8EB-248D-372C-81B060963C12}"/>
              </a:ext>
            </a:extLst>
          </p:cNvPr>
          <p:cNvSpPr/>
          <p:nvPr/>
        </p:nvSpPr>
        <p:spPr>
          <a:xfrm>
            <a:off x="393895" y="2880333"/>
            <a:ext cx="1181688" cy="439641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9375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D857FFB4-8B21-1B78-B27C-4238CAEA1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EB2094A7-51DD-8D67-8182-65E3EAFC4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369E9289-16D9-FAD3-7737-8EB5E28DE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88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="" xmlns:a16="http://schemas.microsoft.com/office/drawing/2014/main" id="{7A469414-7AAF-8EBE-47C3-45F849CD5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="" xmlns:a16="http://schemas.microsoft.com/office/drawing/2014/main" id="{0F60BD02-212B-2B8F-40C6-DE953800FCB1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Allow HTTP traffic From anywhere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BFF5631-5119-F05A-7BF7-409FC133F5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282" b="5231"/>
          <a:stretch/>
        </p:blipFill>
        <p:spPr>
          <a:xfrm>
            <a:off x="0" y="0"/>
            <a:ext cx="12144375" cy="572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861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51F791C-11D1-8456-C441-77809E9BA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C49CA156-1CEC-CD1A-4449-39B3F1C2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ADB2F5B3-E5F0-7086-7F55-50BBF5C8B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89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="" xmlns:a16="http://schemas.microsoft.com/office/drawing/2014/main" id="{DA40474D-8F9C-14A0-9E88-463C069AA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="" xmlns:a16="http://schemas.microsoft.com/office/drawing/2014/main" id="{C69995F6-1B46-5A3A-C879-DCE36A85C029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The web page is reachable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53135EF-A29C-8060-958C-4B8F4E03D3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332" b="10925"/>
          <a:stretch/>
        </p:blipFill>
        <p:spPr>
          <a:xfrm>
            <a:off x="0" y="0"/>
            <a:ext cx="12144375" cy="57431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9FEF701-BAE3-3ADF-3007-05A21E6318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564" t="83751" b="10925"/>
          <a:stretch/>
        </p:blipFill>
        <p:spPr>
          <a:xfrm>
            <a:off x="10072468" y="27333"/>
            <a:ext cx="2119532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11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42" y="373115"/>
            <a:ext cx="11255715" cy="611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579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FD9EB379-5F7C-A979-AFBF-D08C2EAFA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3909D325-2C9E-9D5F-42F1-6B9378BD3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CEFA920D-06BF-B03B-D15D-D15CCF425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90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="" xmlns:a16="http://schemas.microsoft.com/office/drawing/2014/main" id="{370693DB-4E5C-7054-FFB0-ED7C11CEE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="" xmlns:a16="http://schemas.microsoft.com/office/drawing/2014/main" id="{3BCE6A31-E6A1-80C1-9E1B-FC47F7890A99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Stop the Instance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E06A3F7-EB69-9BCC-3610-0122DFD933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077" b="5436"/>
          <a:stretch/>
        </p:blipFill>
        <p:spPr>
          <a:xfrm>
            <a:off x="0" y="-15832"/>
            <a:ext cx="12144375" cy="57255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5A8EF531-6117-EBC6-BF84-86E3384B7D93}"/>
              </a:ext>
            </a:extLst>
          </p:cNvPr>
          <p:cNvSpPr/>
          <p:nvPr/>
        </p:nvSpPr>
        <p:spPr>
          <a:xfrm>
            <a:off x="7189763" y="408118"/>
            <a:ext cx="1420837" cy="618823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3327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5BD34965-2FF0-FB05-8F52-364019A00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0FFCDE83-8028-8152-B4F7-934AC6F7B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EDAEB5CF-023E-CD39-920E-286076200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91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="" xmlns:a16="http://schemas.microsoft.com/office/drawing/2014/main" id="{4D7CF33C-8145-50D5-A4AE-E74C0A0B0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="" xmlns:a16="http://schemas.microsoft.com/office/drawing/2014/main" id="{27CD6089-A568-810F-13B7-4E580C529DE9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Wait for the instance to enter “Stopped” state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3D7C41B-8BA4-8E23-EED1-981739D633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282" b="4411"/>
          <a:stretch/>
        </p:blipFill>
        <p:spPr>
          <a:xfrm>
            <a:off x="0" y="0"/>
            <a:ext cx="12144375" cy="57818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245E2512-1588-FE81-60B7-60DE7A9D983B}"/>
              </a:ext>
            </a:extLst>
          </p:cNvPr>
          <p:cNvSpPr/>
          <p:nvPr/>
        </p:nvSpPr>
        <p:spPr>
          <a:xfrm>
            <a:off x="5542670" y="2083929"/>
            <a:ext cx="1420837" cy="279443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5916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91799B5-C5C9-DDD5-6C13-68C5DF628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ECC937A1-0287-4F5E-3778-56968C403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79890A35-33BF-1448-3D8D-24CA7F091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92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="" xmlns:a16="http://schemas.microsoft.com/office/drawing/2014/main" id="{9E9362BE-3FDF-4187-4247-C57DF8A92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="" xmlns:a16="http://schemas.microsoft.com/office/drawing/2014/main" id="{5091A791-F089-15A3-4EE5-ABA36808C5FD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Change instance type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4A7DFB7-55BA-4F0B-F0EF-B539EB74C1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487" b="4410"/>
          <a:stretch/>
        </p:blipFill>
        <p:spPr>
          <a:xfrm>
            <a:off x="0" y="0"/>
            <a:ext cx="12144375" cy="57677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70B425D0-F238-595B-DC7D-989AF0A7A366}"/>
              </a:ext>
            </a:extLst>
          </p:cNvPr>
          <p:cNvSpPr/>
          <p:nvPr/>
        </p:nvSpPr>
        <p:spPr>
          <a:xfrm>
            <a:off x="6072187" y="3235570"/>
            <a:ext cx="1420837" cy="333152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098E53D-30DD-2D0D-2F7F-E977736AB461}"/>
              </a:ext>
            </a:extLst>
          </p:cNvPr>
          <p:cNvSpPr/>
          <p:nvPr/>
        </p:nvSpPr>
        <p:spPr>
          <a:xfrm>
            <a:off x="8764171" y="1857243"/>
            <a:ext cx="1420837" cy="279443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3FF20562-E85D-8C9D-6440-0EC45C904890}"/>
              </a:ext>
            </a:extLst>
          </p:cNvPr>
          <p:cNvSpPr/>
          <p:nvPr/>
        </p:nvSpPr>
        <p:spPr>
          <a:xfrm>
            <a:off x="8610600" y="766998"/>
            <a:ext cx="1222717" cy="279443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68739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1693404-E6E1-7078-E54E-06E9F8A46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63FE43D1-0B76-62D1-D750-EF4278D88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7E730821-A06B-10EA-A3C5-B65C1F423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93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="" xmlns:a16="http://schemas.microsoft.com/office/drawing/2014/main" id="{ED15347D-E545-3F42-6220-2438D061B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="" xmlns:a16="http://schemas.microsoft.com/office/drawing/2014/main" id="{FF8CB901-F25C-B85B-D814-14AAD4C52D96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Choose t2.small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4947748-E381-6941-FC41-D03067A415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282" b="5231"/>
          <a:stretch/>
        </p:blipFill>
        <p:spPr>
          <a:xfrm>
            <a:off x="0" y="17584"/>
            <a:ext cx="12144375" cy="57255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626E62F3-F6E7-DC6E-2BBE-18FEFE2900C8}"/>
              </a:ext>
            </a:extLst>
          </p:cNvPr>
          <p:cNvSpPr/>
          <p:nvPr/>
        </p:nvSpPr>
        <p:spPr>
          <a:xfrm>
            <a:off x="671432" y="2952611"/>
            <a:ext cx="2578205" cy="662786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6642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411FE59-B878-5AC3-3CEE-DF826682E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FDFD6B2D-E203-BA18-46FA-99E62E22D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22451083-9351-12F6-C1A7-DC4B50B82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94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="" xmlns:a16="http://schemas.microsoft.com/office/drawing/2014/main" id="{C3641CE3-5B8D-2AD8-8701-862342FD0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="" xmlns:a16="http://schemas.microsoft.com/office/drawing/2014/main" id="{27389109-CD2B-F6BB-B5B8-5477AC7FFE56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Change Stop Protection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E2439D9-4C9E-6C19-E86B-BD7D077A20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487" b="4616"/>
          <a:stretch/>
        </p:blipFill>
        <p:spPr>
          <a:xfrm>
            <a:off x="0" y="0"/>
            <a:ext cx="12144375" cy="57536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F508FF52-A841-36B7-0A06-C179F1C17777}"/>
              </a:ext>
            </a:extLst>
          </p:cNvPr>
          <p:cNvSpPr/>
          <p:nvPr/>
        </p:nvSpPr>
        <p:spPr>
          <a:xfrm>
            <a:off x="5931510" y="2352495"/>
            <a:ext cx="1707247" cy="348502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C3EA655F-3608-0B2A-CB90-5AC612641983}"/>
              </a:ext>
            </a:extLst>
          </p:cNvPr>
          <p:cNvSpPr/>
          <p:nvPr/>
        </p:nvSpPr>
        <p:spPr>
          <a:xfrm>
            <a:off x="8610600" y="1785390"/>
            <a:ext cx="1420837" cy="333152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9186DD5B-AC7B-B99B-D6B0-B18C96F6ED57}"/>
              </a:ext>
            </a:extLst>
          </p:cNvPr>
          <p:cNvSpPr/>
          <p:nvPr/>
        </p:nvSpPr>
        <p:spPr>
          <a:xfrm>
            <a:off x="8610601" y="681077"/>
            <a:ext cx="1082040" cy="423236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26637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FAC52123-B979-7CCB-637D-B89AE58DF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B0A8C93C-B813-294D-20EE-069046173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C3345703-D942-E83A-1B7E-D2F78B915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95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="" xmlns:a16="http://schemas.microsoft.com/office/drawing/2014/main" id="{48C60B8D-54F9-6604-32DD-407F060E5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="" xmlns:a16="http://schemas.microsoft.com/office/drawing/2014/main" id="{03B27FA8-7ADF-9A84-F1D0-3BDC88C5F5A2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Enable Stop Protection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FFF7F28-26BD-7974-827C-62F3C32C2F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282" b="5027"/>
          <a:stretch/>
        </p:blipFill>
        <p:spPr>
          <a:xfrm>
            <a:off x="0" y="0"/>
            <a:ext cx="12144375" cy="57396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F2033C1D-B202-A273-CBB6-9ABD7909538C}"/>
              </a:ext>
            </a:extLst>
          </p:cNvPr>
          <p:cNvSpPr/>
          <p:nvPr/>
        </p:nvSpPr>
        <p:spPr>
          <a:xfrm>
            <a:off x="671432" y="2359529"/>
            <a:ext cx="1420837" cy="608754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96250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F63C064-AC68-59E4-7A22-7C45AF5C6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87881B59-7921-229E-3105-3F326087C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8936A9D0-98E5-F602-BE35-4F9DFA94C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96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="" xmlns:a16="http://schemas.microsoft.com/office/drawing/2014/main" id="{98DDCAA3-EBEB-AEB7-28AE-CD78DC0E0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="" xmlns:a16="http://schemas.microsoft.com/office/drawing/2014/main" id="{19DFF8C1-C1B9-2E7B-1DA1-792A5152D55D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Go to Storage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4BCE410-7B64-4319-07CE-64C63DA8F9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282" b="5231"/>
          <a:stretch/>
        </p:blipFill>
        <p:spPr>
          <a:xfrm>
            <a:off x="-5557" y="17584"/>
            <a:ext cx="12144375" cy="57255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90C47B34-8EC4-D7EB-5C87-0189C5123105}"/>
              </a:ext>
            </a:extLst>
          </p:cNvPr>
          <p:cNvSpPr/>
          <p:nvPr/>
        </p:nvSpPr>
        <p:spPr>
          <a:xfrm>
            <a:off x="7189763" y="3095848"/>
            <a:ext cx="969499" cy="333152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4519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DDEBD2C8-FD2C-2458-E154-BBF41AB6E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6DB82941-6F66-AAA6-F0B4-09703A755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E50805A0-EA97-1D22-1E24-5C3A5393E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97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="" xmlns:a16="http://schemas.microsoft.com/office/drawing/2014/main" id="{3A45F3EA-2D54-9348-0A4C-1292EFB29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="" xmlns:a16="http://schemas.microsoft.com/office/drawing/2014/main" id="{87FC483F-7DC3-0BB2-EDCC-FA8E5366BCC7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Select the Volume ID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9B1368E-BC13-FAEC-B8B6-83F32ADD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282" b="5027"/>
          <a:stretch/>
        </p:blipFill>
        <p:spPr>
          <a:xfrm>
            <a:off x="0" y="3516"/>
            <a:ext cx="12144375" cy="57396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0AD76F27-9060-B616-8363-72FBEFC3EA4D}"/>
              </a:ext>
            </a:extLst>
          </p:cNvPr>
          <p:cNvSpPr/>
          <p:nvPr/>
        </p:nvSpPr>
        <p:spPr>
          <a:xfrm>
            <a:off x="2195732" y="4417255"/>
            <a:ext cx="4613031" cy="407963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97942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F260E054-84B8-75EC-CD6D-04CE35439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771E71B4-B5E0-4A7C-2C5A-7231944B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E287D343-1384-2AE5-EB48-5A6E0C69A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98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="" xmlns:a16="http://schemas.microsoft.com/office/drawing/2014/main" id="{98EB8D79-DDF7-23D2-E38B-D22DFC0D9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="" xmlns:a16="http://schemas.microsoft.com/office/drawing/2014/main" id="{A3AF8FBC-4A3C-8891-95F5-22C2E8ABF3B8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Modify the Volume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AACE104-BD96-37B3-5994-DDA7B3CBA6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281" b="4821"/>
          <a:stretch/>
        </p:blipFill>
        <p:spPr>
          <a:xfrm>
            <a:off x="0" y="0"/>
            <a:ext cx="12144375" cy="57536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101388D5-79E9-EB68-DE02-48F3F0372AE6}"/>
              </a:ext>
            </a:extLst>
          </p:cNvPr>
          <p:cNvSpPr/>
          <p:nvPr/>
        </p:nvSpPr>
        <p:spPr>
          <a:xfrm>
            <a:off x="8978839" y="450166"/>
            <a:ext cx="1420837" cy="564769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03839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5208722A-CF5B-4391-5CDF-9AD297473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85B7A3F0-A1E6-9457-F850-4EFC45E5C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664C4725-5406-3760-36AC-69C5A7080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99</a:t>
            </a:fld>
            <a:endParaRPr lang="en-US" dirty="0"/>
          </a:p>
        </p:txBody>
      </p:sp>
      <p:pic>
        <p:nvPicPr>
          <p:cNvPr id="12" name="Picture 4" descr="Amazon Web Services, Inc. | Zoom Partner">
            <a:extLst>
              <a:ext uri="{FF2B5EF4-FFF2-40B4-BE49-F238E27FC236}">
                <a16:creationId xmlns="" xmlns:a16="http://schemas.microsoft.com/office/drawing/2014/main" id="{7D0D75F3-540F-A751-FFE0-26A05F472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32472"/>
            <a:ext cx="1381850" cy="10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="" xmlns:a16="http://schemas.microsoft.com/office/drawing/2014/main" id="{1A7C27CD-15E5-7CAD-A1D4-FF0890FF1BE7}"/>
              </a:ext>
            </a:extLst>
          </p:cNvPr>
          <p:cNvSpPr txBox="1">
            <a:spLocks/>
          </p:cNvSpPr>
          <p:nvPr/>
        </p:nvSpPr>
        <p:spPr>
          <a:xfrm>
            <a:off x="1879514" y="5743136"/>
            <a:ext cx="8421688" cy="1114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cap="none" dirty="0"/>
              <a:t>Resize the volume to 10 GiB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8FE705F-D014-A505-4C15-175A11B95D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487" b="4410"/>
          <a:stretch/>
        </p:blipFill>
        <p:spPr>
          <a:xfrm>
            <a:off x="0" y="0"/>
            <a:ext cx="12144375" cy="57677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016B32FC-182A-2D20-C7AB-24AD3060B1BA}"/>
              </a:ext>
            </a:extLst>
          </p:cNvPr>
          <p:cNvSpPr/>
          <p:nvPr/>
        </p:nvSpPr>
        <p:spPr>
          <a:xfrm>
            <a:off x="690926" y="3659594"/>
            <a:ext cx="1602108" cy="715458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138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</TotalTime>
  <Words>1103</Words>
  <Application>Microsoft Office PowerPoint</Application>
  <PresentationFormat>Widescreen</PresentationFormat>
  <Paragraphs>222</Paragraphs>
  <Slides>121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121</vt:i4>
      </vt:variant>
    </vt:vector>
  </HeadingPairs>
  <TitlesOfParts>
    <vt:vector size="125" baseType="lpstr">
      <vt:lpstr>Arial</vt:lpstr>
      <vt:lpstr>Calibri</vt:lpstr>
      <vt:lpstr>Calibri Light</vt:lpstr>
      <vt:lpstr>Office Theme</vt:lpstr>
      <vt:lpstr>Section 6</vt:lpstr>
      <vt:lpstr>Activity: Design a VPC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Amazon EC2</vt:lpstr>
      <vt:lpstr>EC2 sizing &amp; configuration options</vt:lpstr>
      <vt:lpstr>EC2 Instance Types</vt:lpstr>
      <vt:lpstr>EC2 Instance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Activity: Check your understanding</vt:lpstr>
      <vt:lpstr>Activity: Check your understanding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</vt:lpstr>
      <vt:lpstr>Questions</vt:lpstr>
      <vt:lpstr>Questions</vt:lpstr>
      <vt:lpstr>Questions</vt:lpstr>
      <vt:lpstr>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107</cp:revision>
  <dcterms:created xsi:type="dcterms:W3CDTF">2024-11-03T06:31:50Z</dcterms:created>
  <dcterms:modified xsi:type="dcterms:W3CDTF">2024-11-08T07:44:16Z</dcterms:modified>
</cp:coreProperties>
</file>